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0"/>
  </p:notesMasterIdLst>
  <p:sldIdLst>
    <p:sldId id="256" r:id="rId2"/>
    <p:sldId id="259" r:id="rId3"/>
    <p:sldId id="267" r:id="rId4"/>
    <p:sldId id="450" r:id="rId5"/>
    <p:sldId id="257" r:id="rId6"/>
    <p:sldId id="448" r:id="rId7"/>
    <p:sldId id="443" r:id="rId8"/>
    <p:sldId id="444" r:id="rId9"/>
    <p:sldId id="276" r:id="rId10"/>
    <p:sldId id="261" r:id="rId11"/>
    <p:sldId id="277" r:id="rId12"/>
    <p:sldId id="451" r:id="rId13"/>
    <p:sldId id="278" r:id="rId14"/>
    <p:sldId id="279" r:id="rId15"/>
    <p:sldId id="453" r:id="rId16"/>
    <p:sldId id="262" r:id="rId17"/>
    <p:sldId id="265" r:id="rId18"/>
    <p:sldId id="281" r:id="rId19"/>
    <p:sldId id="263" r:id="rId20"/>
    <p:sldId id="266" r:id="rId21"/>
    <p:sldId id="282" r:id="rId22"/>
    <p:sldId id="445" r:id="rId23"/>
    <p:sldId id="271" r:id="rId24"/>
    <p:sldId id="272" r:id="rId25"/>
    <p:sldId id="454" r:id="rId26"/>
    <p:sldId id="269" r:id="rId27"/>
    <p:sldId id="270" r:id="rId28"/>
    <p:sldId id="446" r:id="rId2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meric, Ellen Jeanette" initials="EEJ" lastIdx="1" clrIdx="0">
    <p:extLst>
      <p:ext uri="{19B8F6BF-5375-455C-9EA6-DF929625EA0E}">
        <p15:presenceInfo xmlns:p15="http://schemas.microsoft.com/office/powerpoint/2012/main" userId="S::eemeric@ad.unc.edu::609c3ab9-0305-4cf8-b6d5-eae5e56634ee" providerId="AD"/>
      </p:ext>
    </p:extLst>
  </p:cmAuthor>
  <p:cmAuthor id="2" name="Brookshire, Kristen Holly" initials="BKH" lastIdx="3" clrIdx="1">
    <p:extLst>
      <p:ext uri="{19B8F6BF-5375-455C-9EA6-DF929625EA0E}">
        <p15:presenceInfo xmlns:p15="http://schemas.microsoft.com/office/powerpoint/2012/main" userId="S::klangfor@ad.unc.edu::4402521a-2b0c-45fb-b0dc-ddd8310db5a5" providerId="AD"/>
      </p:ext>
    </p:extLst>
  </p:cmAuthor>
  <p:cmAuthor id="3" name="Sandt, Laura" initials="SL" lastIdx="1" clrIdx="2">
    <p:extLst>
      <p:ext uri="{19B8F6BF-5375-455C-9EA6-DF929625EA0E}">
        <p15:presenceInfo xmlns:p15="http://schemas.microsoft.com/office/powerpoint/2012/main" userId="S::lssandt@ad.unc.edu::28f7f159-6b43-4d12-902d-f2ada5bb15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67098" autoAdjust="0"/>
  </p:normalViewPr>
  <p:slideViewPr>
    <p:cSldViewPr snapToGrid="0">
      <p:cViewPr varScale="1">
        <p:scale>
          <a:sx n="80" d="100"/>
          <a:sy n="80" d="100"/>
        </p:scale>
        <p:origin x="2340" y="84"/>
      </p:cViewPr>
      <p:guideLst>
        <p:guide orient="horz" pos="1620"/>
        <p:guide pos="2880"/>
      </p:guideLst>
    </p:cSldViewPr>
  </p:slideViewPr>
  <p:notesTextViewPr>
    <p:cViewPr>
      <p:scale>
        <a:sx n="1" d="1"/>
        <a:sy n="1" d="1"/>
      </p:scale>
      <p:origin x="0" y="0"/>
    </p:cViewPr>
  </p:notesTextViewPr>
  <p:sorterViewPr>
    <p:cViewPr>
      <p:scale>
        <a:sx n="100" d="100"/>
        <a:sy n="100" d="100"/>
      </p:scale>
      <p:origin x="0" y="-278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682392-894D-4725-AA96-13C2221F0187}" type="datetimeFigureOut">
              <a:rPr lang="en-US" smtClean="0"/>
              <a:t>9/30/2019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421500-ABA7-4F80-9F33-EE022DA3CCF5}" type="slidenum">
              <a:rPr lang="en-US" smtClean="0"/>
              <a:t>‹#›</a:t>
            </a:fld>
            <a:endParaRPr lang="en-US"/>
          </a:p>
        </p:txBody>
      </p:sp>
    </p:spTree>
    <p:extLst>
      <p:ext uri="{BB962C8B-B14F-4D97-AF65-F5344CB8AC3E}">
        <p14:creationId xmlns:p14="http://schemas.microsoft.com/office/powerpoint/2010/main" val="3080979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pedbikeinfo.org/webinars/webinar_details.cfm?id=87"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bridgingthegapresearch.org/_asset/5q86hg/btg_land_use_pa_FINAL_03-09-12.pdf"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htaindex.cnt.org/"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Report No. </a:t>
            </a:r>
            <a:r>
              <a:rPr lang="en-US" sz="1200" b="0" i="0" u="none" strike="noStrike" kern="1200" baseline="0">
                <a:solidFill>
                  <a:schemeClr val="tx1"/>
                </a:solidFill>
                <a:latin typeface="+mn-lt"/>
                <a:ea typeface="+mn-ea"/>
                <a:cs typeface="+mn-cs"/>
              </a:rPr>
              <a:t>FHWA-SA-19-034</a:t>
            </a:r>
            <a:endParaRPr lang="en-US"/>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a:t>
            </a:fld>
            <a:endParaRPr lang="en-US"/>
          </a:p>
        </p:txBody>
      </p:sp>
    </p:spTree>
    <p:extLst>
      <p:ext uri="{BB962C8B-B14F-4D97-AF65-F5344CB8AC3E}">
        <p14:creationId xmlns:p14="http://schemas.microsoft.com/office/powerpoint/2010/main" val="23774936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Notes:</a:t>
            </a:r>
            <a:r>
              <a:rPr lang="en-US" altLang="en-US" dirty="0"/>
              <a:t> Walking and bicycling provide important opportunities to be physically active:</a:t>
            </a:r>
            <a:endParaRPr lang="en-US" altLang="en-US" b="1" dirty="0"/>
          </a:p>
          <a:p>
            <a:pPr marL="171450" indent="-171450">
              <a:buFont typeface="Arial" panose="020B0604020202020204" pitchFamily="34" charset="0"/>
              <a:buChar char="•"/>
            </a:pPr>
            <a:r>
              <a:rPr lang="en-US" altLang="en-US" b="0" dirty="0"/>
              <a:t>Walking at a rate of 3 MPH burns 250 calories per hour, and bicycling at 10-12 MPH burns 475 calories per hour, three to six times as much as a person would burn while sitting (Ainsworth et al., 2011)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“Public transit users take </a:t>
            </a:r>
            <a:r>
              <a:rPr lang="en-US" b="1" dirty="0"/>
              <a:t>30% more steps </a:t>
            </a:r>
            <a:r>
              <a:rPr lang="en-US" dirty="0"/>
              <a:t>and spend roughly </a:t>
            </a:r>
            <a:r>
              <a:rPr lang="en-US" b="1" dirty="0"/>
              <a:t>8 more minutes walking </a:t>
            </a:r>
            <a:r>
              <a:rPr lang="en-US" dirty="0"/>
              <a:t>each day than drivers.” (APHA, 2010).</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u="none" dirty="0"/>
              <a:t>Source: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kern="1200" dirty="0">
                <a:solidFill>
                  <a:schemeClr val="tx1"/>
                </a:solidFill>
                <a:effectLst/>
                <a:latin typeface="+mn-lt"/>
                <a:ea typeface="+mn-ea"/>
                <a:cs typeface="+mn-cs"/>
              </a:rPr>
              <a:t>Ainsworth, B. E., Haskell, W. L., Herrmann, S. D., </a:t>
            </a:r>
            <a:r>
              <a:rPr lang="en-US" sz="1200" b="0" i="0" kern="1200" dirty="0" err="1">
                <a:solidFill>
                  <a:schemeClr val="tx1"/>
                </a:solidFill>
                <a:effectLst/>
                <a:latin typeface="+mn-lt"/>
                <a:ea typeface="+mn-ea"/>
                <a:cs typeface="+mn-cs"/>
              </a:rPr>
              <a:t>Meckes</a:t>
            </a:r>
            <a:r>
              <a:rPr lang="en-US" sz="1200" b="0" i="0" kern="1200" dirty="0">
                <a:solidFill>
                  <a:schemeClr val="tx1"/>
                </a:solidFill>
                <a:effectLst/>
                <a:latin typeface="+mn-lt"/>
                <a:ea typeface="+mn-ea"/>
                <a:cs typeface="+mn-cs"/>
              </a:rPr>
              <a:t>, N., Bassett Jr, D. R., Tudor-Locke, C., ... &amp; Leon, A. S. (2011). 2011 Compendium of Physical Activities: a second update of codes and MET values. </a:t>
            </a:r>
            <a:r>
              <a:rPr lang="en-US" sz="1200" b="0" i="1" kern="1200" dirty="0">
                <a:solidFill>
                  <a:schemeClr val="tx1"/>
                </a:solidFill>
                <a:effectLst/>
                <a:latin typeface="+mn-lt"/>
                <a:ea typeface="+mn-ea"/>
                <a:cs typeface="+mn-cs"/>
              </a:rPr>
              <a:t>Medicine &amp; science in sports &amp; exercise</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43</a:t>
            </a:r>
            <a:r>
              <a:rPr lang="en-US" sz="1200" b="0" i="0" kern="1200" dirty="0">
                <a:solidFill>
                  <a:schemeClr val="tx1"/>
                </a:solidFill>
                <a:effectLst/>
                <a:latin typeface="+mn-lt"/>
                <a:ea typeface="+mn-ea"/>
                <a:cs typeface="+mn-cs"/>
              </a:rPr>
              <a:t>(8), 1575-1581.</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u="none" kern="1200" dirty="0">
                <a:solidFill>
                  <a:schemeClr val="tx1"/>
                </a:solidFill>
                <a:effectLst/>
                <a:latin typeface="+mn-lt"/>
                <a:ea typeface="+mn-ea"/>
                <a:cs typeface="+mn-cs"/>
              </a:rPr>
              <a:t>American Public Health Association (2010). Get the Facts: Active Transportation Benefitting Health, Safety, and Equity. Available: https://www.apha.org/-/media/files/pdf/topics/transport/apha_active_transportation_fact_sheet_2010.ashx?la=en&amp;hash=E2DD3E9B1BFD861B57C490A5FA0FC18FC201FE15 [Accessed July 2019]</a:t>
            </a:r>
            <a:endParaRPr lang="en-US" b="1" u="none"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11</a:t>
            </a:fld>
            <a:endParaRPr lang="en-US"/>
          </a:p>
        </p:txBody>
      </p:sp>
    </p:spTree>
    <p:extLst>
      <p:ext uri="{BB962C8B-B14F-4D97-AF65-F5344CB8AC3E}">
        <p14:creationId xmlns:p14="http://schemas.microsoft.com/office/powerpoint/2010/main" val="30013093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altLang="en-US" b="1" dirty="0"/>
              <a:t>Key Message: </a:t>
            </a:r>
            <a:r>
              <a:rPr lang="en-US" altLang="en-US" b="0" dirty="0"/>
              <a:t>Physical activity </a:t>
            </a:r>
            <a:r>
              <a:rPr lang="en-US" sz="1200" b="0" i="0" kern="1200" dirty="0">
                <a:solidFill>
                  <a:schemeClr val="tx1"/>
                </a:solidFill>
                <a:effectLst/>
                <a:latin typeface="+mn-lt"/>
                <a:ea typeface="+mn-ea"/>
                <a:cs typeface="+mn-cs"/>
              </a:rPr>
              <a:t>is vital for healthy aging and can reduce the burden of chronic diseases and prevent early death. Active people generally live longer and are at less risk for serious health problems like heart disease, type 2 diabetes, obesity, and some cancers. For people with chronic diseases, physical activity can help manage these conditions and complications. </a:t>
            </a:r>
            <a:r>
              <a:rPr lang="en-US" dirty="0"/>
              <a:t>One in ten premature deaths could be prevented through physical activity. Physical activity such as active transportation can also help cope with stress and anxiety (if the user has adequate facilities) and active transportation can help boost energy and mood.</a:t>
            </a:r>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Source: </a:t>
            </a:r>
            <a:r>
              <a:rPr lang="en-US" dirty="0"/>
              <a:t>Centers for Disease Control and Prevention. “About Physical Activity.” Available: https://www.cdc.gov/physicalactivity/about-physical-activity/index.html [Accessed July 2019]</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12</a:t>
            </a:fld>
            <a:endParaRPr lang="en-US"/>
          </a:p>
        </p:txBody>
      </p:sp>
    </p:spTree>
    <p:extLst>
      <p:ext uri="{BB962C8B-B14F-4D97-AF65-F5344CB8AC3E}">
        <p14:creationId xmlns:p14="http://schemas.microsoft.com/office/powerpoint/2010/main" val="29804235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b="1" dirty="0"/>
              <a:t>Key Message:</a:t>
            </a:r>
            <a:r>
              <a:rPr lang="en-US" altLang="en-US" dirty="0"/>
              <a:t> </a:t>
            </a:r>
            <a:r>
              <a:rPr lang="en-US" sz="1200" b="0" i="0" kern="1200" dirty="0">
                <a:solidFill>
                  <a:schemeClr val="tx1"/>
                </a:solidFill>
                <a:effectLst/>
                <a:latin typeface="+mn-lt"/>
                <a:ea typeface="+mn-ea"/>
                <a:cs typeface="+mn-cs"/>
              </a:rPr>
              <a:t>The social interaction possible when the number of people walking increases is a major factor for improving quality of life. Comfortable and accessible pedestrian environments offer alternatives to personal vehicles, which limit opportunities for social contact with others. By providing appropriate pedestrian facilities and amenities, communities enable the interaction between neighbors and other citizens that can strengthen relationships and contribute to a healthy sense of identity and place.</a:t>
            </a:r>
            <a:endParaRPr lang="en-US" altLang="en-US" b="1" dirty="0"/>
          </a:p>
          <a:p>
            <a:r>
              <a:rPr lang="en-US" altLang="en-US" b="1" dirty="0"/>
              <a:t>Notes:</a:t>
            </a:r>
            <a:endParaRPr lang="en-US" u="sng" dirty="0"/>
          </a:p>
          <a:p>
            <a:pPr marL="171450" indent="-171450">
              <a:buFont typeface="Arial" panose="020B0604020202020204" pitchFamily="34" charset="0"/>
              <a:buChar char="•"/>
            </a:pPr>
            <a:r>
              <a:rPr lang="en-US" dirty="0"/>
              <a:t>Active transportation promotes and enables social interaction and engagement, which can lead to a happier and more connected community  A study from</a:t>
            </a:r>
            <a:r>
              <a:rPr lang="en-US" baseline="0" dirty="0"/>
              <a:t> Texas of people who moved to walkable community found that the people who moved had a higher number of social interactions, such saying hello or chatting with a neighbor, or asking to borrow items. They also felt that they could count on their neighbors if they needed to, and that their neighborhood was “close-knit.”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Many people choose to walk or bicycle while on vacation. “Outdoor activities such as bicycling and walking are the most popular activities for people on vacation from work. They are more popular than visiting museums or national parks, doing beach and water activities, and shopping.”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kern="1200" dirty="0">
                <a:solidFill>
                  <a:schemeClr val="tx1"/>
                </a:solidFill>
                <a:effectLst/>
                <a:latin typeface="+mn-lt"/>
                <a:ea typeface="+mn-ea"/>
                <a:cs typeface="+mn-cs"/>
              </a:rPr>
              <a:t>Student Question: </a:t>
            </a:r>
            <a:r>
              <a:rPr lang="en-US" sz="1200" i="1" kern="1200" dirty="0">
                <a:solidFill>
                  <a:schemeClr val="tx1"/>
                </a:solidFill>
                <a:effectLst/>
                <a:latin typeface="+mn-lt"/>
                <a:ea typeface="+mn-ea"/>
                <a:cs typeface="+mn-cs"/>
              </a:rPr>
              <a:t>How can we enable and empower people to enjoy life more by not just walking and biking while on vacation, but during everyday trips?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kern="1200" dirty="0">
                <a:solidFill>
                  <a:schemeClr val="tx1"/>
                </a:solidFill>
                <a:effectLst/>
                <a:latin typeface="+mn-lt"/>
                <a:ea typeface="+mn-ea"/>
                <a:cs typeface="+mn-cs"/>
              </a:rPr>
              <a:t>Source: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Shannon H. Rogers, John M. Halstead, Kevin H. Gardner and Cynthia H. Carlson. (2010).  Examining Walkability and Social Capital as Indicators of Quality of Life at the Municipal and Neighborhood Scales. </a:t>
            </a:r>
            <a:r>
              <a:rPr lang="en-US" i="1" dirty="0"/>
              <a:t>Applied Research in Quality of Life</a:t>
            </a:r>
            <a:r>
              <a:rPr lang="en-US" dirty="0"/>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Zhu X, Yu CY,</a:t>
            </a:r>
            <a:r>
              <a:rPr lang="en-US" baseline="0" dirty="0"/>
              <a:t> Lee C, Lu Z, Mann G. (2014). A retrospective study on changes in residents’ physical activities, social interactions, and neighborhood cohesion after moving to a walkable community </a:t>
            </a:r>
            <a:r>
              <a:rPr lang="en-US" i="1" baseline="0" dirty="0"/>
              <a:t>Preventive Medicine.</a:t>
            </a:r>
            <a:endParaRPr lang="en-US" dirty="0"/>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13</a:t>
            </a:fld>
            <a:endParaRPr lang="en-US"/>
          </a:p>
        </p:txBody>
      </p:sp>
    </p:spTree>
    <p:extLst>
      <p:ext uri="{BB962C8B-B14F-4D97-AF65-F5344CB8AC3E}">
        <p14:creationId xmlns:p14="http://schemas.microsoft.com/office/powerpoint/2010/main" val="31190174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Source:</a:t>
            </a:r>
            <a:r>
              <a:rPr lang="en-US" b="0"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b="0" i="0" u="none" kern="1200" dirty="0">
                <a:solidFill>
                  <a:schemeClr val="tx1"/>
                </a:solidFill>
                <a:effectLst/>
                <a:latin typeface="+mn-lt"/>
                <a:ea typeface="+mn-ea"/>
                <a:cs typeface="+mn-cs"/>
              </a:rPr>
              <a:t>American Public Health Association (2010). Get the Facts: Active Transportation Benefitting Health, Safety, and Equity. Available: https://www.apha.org/-/media/files/pdf/topics/transport/apha_active_transportation_fact_sheet_2010.ashx?la=en&amp;hash=E2DD3E9B1BFD861B57C490A5FA0FC18FC201FE15 [Accessed July 2019]</a:t>
            </a:r>
            <a:endParaRPr lang="en-US" b="1" u="none" dirty="0"/>
          </a:p>
          <a:p>
            <a:pPr marL="228600" indent="-228600">
              <a:buFont typeface="+mj-lt"/>
              <a:buAutoNum type="arabicPeriod"/>
            </a:pPr>
            <a:r>
              <a:rPr lang="en-US" sz="1200" b="0" i="0" kern="1200" dirty="0">
                <a:solidFill>
                  <a:schemeClr val="tx1"/>
                </a:solidFill>
                <a:effectLst/>
                <a:latin typeface="+mn-lt"/>
                <a:ea typeface="+mn-ea"/>
                <a:cs typeface="+mn-cs"/>
              </a:rPr>
              <a:t>Lee, I. M., Shiroma, E. J., </a:t>
            </a:r>
            <a:r>
              <a:rPr lang="en-US" sz="1200" b="0" i="0" kern="1200" dirty="0" err="1">
                <a:solidFill>
                  <a:schemeClr val="tx1"/>
                </a:solidFill>
                <a:effectLst/>
                <a:latin typeface="+mn-lt"/>
                <a:ea typeface="+mn-ea"/>
                <a:cs typeface="+mn-cs"/>
              </a:rPr>
              <a:t>Lobelo</a:t>
            </a:r>
            <a:r>
              <a:rPr lang="en-US" sz="1200" b="0" i="0" kern="1200" dirty="0">
                <a:solidFill>
                  <a:schemeClr val="tx1"/>
                </a:solidFill>
                <a:effectLst/>
                <a:latin typeface="+mn-lt"/>
                <a:ea typeface="+mn-ea"/>
                <a:cs typeface="+mn-cs"/>
              </a:rPr>
              <a:t>, F., </a:t>
            </a:r>
            <a:r>
              <a:rPr lang="en-US" sz="1200" b="0" i="0" kern="1200" dirty="0" err="1">
                <a:solidFill>
                  <a:schemeClr val="tx1"/>
                </a:solidFill>
                <a:effectLst/>
                <a:latin typeface="+mn-lt"/>
                <a:ea typeface="+mn-ea"/>
                <a:cs typeface="+mn-cs"/>
              </a:rPr>
              <a:t>Puska</a:t>
            </a:r>
            <a:r>
              <a:rPr lang="en-US" sz="1200" b="0" i="0" kern="1200" dirty="0">
                <a:solidFill>
                  <a:schemeClr val="tx1"/>
                </a:solidFill>
                <a:effectLst/>
                <a:latin typeface="+mn-lt"/>
                <a:ea typeface="+mn-ea"/>
                <a:cs typeface="+mn-cs"/>
              </a:rPr>
              <a:t>, P., Blair, S. N., </a:t>
            </a:r>
            <a:r>
              <a:rPr lang="en-US" sz="1200" b="0" i="0" kern="1200" dirty="0" err="1">
                <a:solidFill>
                  <a:schemeClr val="tx1"/>
                </a:solidFill>
                <a:effectLst/>
                <a:latin typeface="+mn-lt"/>
                <a:ea typeface="+mn-ea"/>
                <a:cs typeface="+mn-cs"/>
              </a:rPr>
              <a:t>Katzmarzyk</a:t>
            </a:r>
            <a:r>
              <a:rPr lang="en-US" sz="1200" b="0" i="0" kern="1200" dirty="0">
                <a:solidFill>
                  <a:schemeClr val="tx1"/>
                </a:solidFill>
                <a:effectLst/>
                <a:latin typeface="+mn-lt"/>
                <a:ea typeface="+mn-ea"/>
                <a:cs typeface="+mn-cs"/>
              </a:rPr>
              <a:t>, P. T., &amp; Lancet Physical Activity Series Working Group. (2012). Effect of physical inactivity on major non-communicable diseases worldwide: an analysis of burden of disease and life expectancy. </a:t>
            </a:r>
            <a:r>
              <a:rPr lang="en-US" sz="1200" b="0" i="1" kern="1200" dirty="0">
                <a:solidFill>
                  <a:schemeClr val="tx1"/>
                </a:solidFill>
                <a:effectLst/>
                <a:latin typeface="+mn-lt"/>
                <a:ea typeface="+mn-ea"/>
                <a:cs typeface="+mn-cs"/>
              </a:rPr>
              <a:t>The Lancet</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380</a:t>
            </a:r>
            <a:r>
              <a:rPr lang="en-US" sz="1200" b="0" i="0" kern="1200" dirty="0">
                <a:solidFill>
                  <a:schemeClr val="tx1"/>
                </a:solidFill>
                <a:effectLst/>
                <a:latin typeface="+mn-lt"/>
                <a:ea typeface="+mn-ea"/>
                <a:cs typeface="+mn-cs"/>
              </a:rPr>
              <a:t>(9838), 219-229.</a:t>
            </a:r>
            <a:endParaRPr lang="en-US" b="0" dirty="0"/>
          </a:p>
        </p:txBody>
      </p:sp>
      <p:sp>
        <p:nvSpPr>
          <p:cNvPr id="4" name="Slide Number Placeholder 3"/>
          <p:cNvSpPr>
            <a:spLocks noGrp="1"/>
          </p:cNvSpPr>
          <p:nvPr>
            <p:ph type="sldNum" sz="quarter" idx="5"/>
          </p:nvPr>
        </p:nvSpPr>
        <p:spPr/>
        <p:txBody>
          <a:bodyPr/>
          <a:lstStyle/>
          <a:p>
            <a:fld id="{E5421500-ABA7-4F80-9F33-EE022DA3CCF5}" type="slidenum">
              <a:rPr lang="en-US" smtClean="0"/>
              <a:t>14</a:t>
            </a:fld>
            <a:endParaRPr lang="en-US"/>
          </a:p>
        </p:txBody>
      </p:sp>
    </p:spTree>
    <p:extLst>
      <p:ext uri="{BB962C8B-B14F-4D97-AF65-F5344CB8AC3E}">
        <p14:creationId xmlns:p14="http://schemas.microsoft.com/office/powerpoint/2010/main" val="17390122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b="1" dirty="0"/>
              <a:t>Key Message:</a:t>
            </a:r>
          </a:p>
          <a:p>
            <a:pPr eaLnBrk="1" hangingPunct="1"/>
            <a:r>
              <a:rPr lang="en-US" altLang="en-US" b="1" dirty="0"/>
              <a:t>Notes: </a:t>
            </a:r>
          </a:p>
          <a:p>
            <a:pPr eaLnBrk="1" hangingPunct="1"/>
            <a:r>
              <a:rPr lang="en-US" altLang="en-US" b="0" dirty="0"/>
              <a:t>Design age-friendly streets by…</a:t>
            </a:r>
          </a:p>
          <a:p>
            <a:pPr marL="171450" indent="-171450" eaLnBrk="1" hangingPunct="1">
              <a:buFont typeface="Arial" panose="020B0604020202020204" pitchFamily="34" charset="0"/>
              <a:buChar char="•"/>
            </a:pPr>
            <a:r>
              <a:rPr lang="en-US" altLang="en-US" b="0" dirty="0"/>
              <a:t>Reduced crossing distance</a:t>
            </a:r>
          </a:p>
          <a:p>
            <a:pPr marL="171450" indent="-171450" eaLnBrk="1" hangingPunct="1">
              <a:buFont typeface="Arial" panose="020B0604020202020204" pitchFamily="34" charset="0"/>
              <a:buChar char="•"/>
            </a:pPr>
            <a:r>
              <a:rPr lang="en-US" altLang="en-US" b="0" dirty="0"/>
              <a:t>Slower walking speed signal timing</a:t>
            </a:r>
          </a:p>
          <a:p>
            <a:pPr marL="171450" indent="-171450" eaLnBrk="1" hangingPunct="1">
              <a:buFont typeface="Arial" panose="020B0604020202020204" pitchFamily="34" charset="0"/>
              <a:buChar char="•"/>
            </a:pPr>
            <a:r>
              <a:rPr lang="en-US" altLang="en-US" b="0" dirty="0"/>
              <a:t>Pedestrian recall (non-actuated)</a:t>
            </a:r>
          </a:p>
          <a:p>
            <a:pPr marL="171450" indent="-171450" eaLnBrk="1" hangingPunct="1">
              <a:buFont typeface="Arial" panose="020B0604020202020204" pitchFamily="34" charset="0"/>
              <a:buChar char="•"/>
            </a:pPr>
            <a:r>
              <a:rPr lang="en-US" altLang="en-US" b="0" dirty="0"/>
              <a:t>Accessible Pedestrian Signals (APS)</a:t>
            </a:r>
          </a:p>
          <a:p>
            <a:pPr marL="171450" indent="-171450" eaLnBrk="1" hangingPunct="1">
              <a:buFont typeface="Arial" panose="020B0604020202020204" pitchFamily="34" charset="0"/>
              <a:buChar char="•"/>
            </a:pPr>
            <a:r>
              <a:rPr lang="en-US" altLang="en-US" b="0" dirty="0"/>
              <a:t>Leading Pedestrian Intervals (LPI)</a:t>
            </a:r>
          </a:p>
          <a:p>
            <a:pPr marL="171450" indent="-171450" eaLnBrk="1" hangingPunct="1">
              <a:buFont typeface="Arial" panose="020B0604020202020204" pitchFamily="34" charset="0"/>
              <a:buChar char="•"/>
            </a:pPr>
            <a:r>
              <a:rPr lang="en-US" altLang="en-US" b="0" dirty="0"/>
              <a:t>Speed Management </a:t>
            </a:r>
          </a:p>
          <a:p>
            <a:pPr eaLnBrk="1" hangingPunct="1"/>
            <a:endParaRPr lang="en-US" b="1" dirty="0"/>
          </a:p>
          <a:p>
            <a:r>
              <a:rPr lang="en-US" b="1" dirty="0"/>
              <a:t>Source: </a:t>
            </a:r>
          </a:p>
          <a:p>
            <a:r>
              <a:rPr lang="en-US" b="0" dirty="0"/>
              <a:t>PBIC, Creating Age-Friendly Streets – Part 1 (2019)</a:t>
            </a:r>
          </a:p>
          <a:p>
            <a:r>
              <a:rPr lang="en-US" b="0" dirty="0"/>
              <a:t>PBIC, Creating Age-Friendly Streets – Part 2 (2019)</a:t>
            </a:r>
          </a:p>
          <a:p>
            <a:endParaRPr lang="en-US" b="0" u="none" dirty="0">
              <a:solidFill>
                <a:schemeClr val="tx1"/>
              </a:solidFill>
              <a:hlinkClick r:id="rId3">
                <a:extLst>
                  <a:ext uri="{A12FA001-AC4F-418D-AE19-62706E023703}">
                    <ahyp:hlinkClr xmlns:ahyp="http://schemas.microsoft.com/office/drawing/2018/hyperlinkcolor" val="tx"/>
                  </a:ext>
                </a:extLst>
              </a:hlinkClick>
            </a:endParaRPr>
          </a:p>
          <a:p>
            <a:endParaRPr lang="en-US" dirty="0">
              <a:hlinkClick r:id="rId3">
                <a:extLst>
                  <a:ext uri="{A12FA001-AC4F-418D-AE19-62706E023703}">
                    <ahyp:hlinkClr xmlns:ahyp="http://schemas.microsoft.com/office/drawing/2018/hyperlinkcolor" val="tx"/>
                  </a:ext>
                </a:extLst>
              </a:hlinkClick>
            </a:endParaRPr>
          </a:p>
        </p:txBody>
      </p:sp>
      <p:sp>
        <p:nvSpPr>
          <p:cNvPr id="4" name="Slide Number Placeholder 3"/>
          <p:cNvSpPr>
            <a:spLocks noGrp="1"/>
          </p:cNvSpPr>
          <p:nvPr>
            <p:ph type="sldNum" sz="quarter" idx="5"/>
          </p:nvPr>
        </p:nvSpPr>
        <p:spPr/>
        <p:txBody>
          <a:bodyPr/>
          <a:lstStyle/>
          <a:p>
            <a:fld id="{E5421500-ABA7-4F80-9F33-EE022DA3CCF5}" type="slidenum">
              <a:rPr lang="en-US" smtClean="0"/>
              <a:t>15</a:t>
            </a:fld>
            <a:endParaRPr lang="en-US"/>
          </a:p>
        </p:txBody>
      </p:sp>
    </p:spTree>
    <p:extLst>
      <p:ext uri="{BB962C8B-B14F-4D97-AF65-F5344CB8AC3E}">
        <p14:creationId xmlns:p14="http://schemas.microsoft.com/office/powerpoint/2010/main" val="4987569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dirty="0"/>
              <a:t>The transportation sector is responsible for roughly a third of all greenhouse gas emissions (GHG). In the U.S., air pollution results in about 60,000 premature deaths per year and traffic-related air pollution results in about 250,000 cases of pediatric asthma cases.</a:t>
            </a:r>
          </a:p>
          <a:p>
            <a:r>
              <a:rPr lang="en-US" b="1" dirty="0"/>
              <a:t>Notes: </a:t>
            </a:r>
            <a:r>
              <a:rPr lang="en-US" dirty="0"/>
              <a:t>Designing facilities to support sustainable, people-powered travel and reduce the reliance on GHG-emitting vehicles is vital for energy conservation and environmental stewardship.</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According to the U.S. Environmental Protection Agency, the transportation sector accounted for the largest share of greenhouse gas emissions (29%) in the United States in 2017. Light-duty vehicles, which includes passenger vehicles and light-duty trucks, account for most transportation sector emissions at 59%.</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Building infrastructure for vehicles, such as streets and parking lots, increases the impervious surface of an area which can exacerbate stormwater runoff, urban flooding, and the urban heat island effect. Promoting pedestrian and bike infrastructure provides an opportunity to integrate green infrastructure into street design and produce co-benefits for urban heat island, stormwater, and flood mitigation as well as pedestrian health and safety.</a:t>
            </a:r>
            <a:endParaRPr lang="en-US" altLang="en-US" dirty="0"/>
          </a:p>
          <a:p>
            <a:r>
              <a:rPr lang="en-US" b="1" dirty="0"/>
              <a:t>Source: </a:t>
            </a:r>
            <a:endParaRPr lang="en-US" b="0" dirty="0"/>
          </a:p>
          <a:p>
            <a:pPr marL="228600" indent="-228600">
              <a:buFont typeface="+mj-lt"/>
              <a:buAutoNum type="arabicPeriod"/>
            </a:pPr>
            <a:r>
              <a:rPr lang="en-US" b="0" dirty="0"/>
              <a:t>Environmental Protection Agency. (2019). “Fast Facts U.S. Transportation Sector Greenhouse Gas Emissions, 1990-2017</a:t>
            </a:r>
            <a:r>
              <a:rPr lang="en-US" dirty="0"/>
              <a:t>” Available: https://www.epa.gov/greenvehicles/fast-facts-transportation-greenhouse-gas-emissions. </a:t>
            </a:r>
          </a:p>
          <a:p>
            <a:pPr marL="228600" indent="-228600">
              <a:buFont typeface="+mj-lt"/>
              <a:buAutoNum type="arabicPeriod"/>
            </a:pPr>
            <a:r>
              <a:rPr lang="en-US" sz="1200" b="0" i="0" kern="1200" dirty="0" err="1">
                <a:solidFill>
                  <a:schemeClr val="tx1"/>
                </a:solidFill>
                <a:effectLst/>
                <a:latin typeface="+mn-lt"/>
                <a:ea typeface="+mn-ea"/>
                <a:cs typeface="+mn-cs"/>
              </a:rPr>
              <a:t>Achakulwisut</a:t>
            </a:r>
            <a:r>
              <a:rPr lang="en-US" sz="1200" b="0" i="0" kern="1200" dirty="0">
                <a:solidFill>
                  <a:schemeClr val="tx1"/>
                </a:solidFill>
                <a:effectLst/>
                <a:latin typeface="+mn-lt"/>
                <a:ea typeface="+mn-ea"/>
                <a:cs typeface="+mn-cs"/>
              </a:rPr>
              <a:t>, P., </a:t>
            </a:r>
            <a:r>
              <a:rPr lang="en-US" sz="1200" b="0" i="0" kern="1200" dirty="0" err="1">
                <a:solidFill>
                  <a:schemeClr val="tx1"/>
                </a:solidFill>
                <a:effectLst/>
                <a:latin typeface="+mn-lt"/>
                <a:ea typeface="+mn-ea"/>
                <a:cs typeface="+mn-cs"/>
              </a:rPr>
              <a:t>Brauer</a:t>
            </a:r>
            <a:r>
              <a:rPr lang="en-US" sz="1200" b="0" i="0" kern="1200" dirty="0">
                <a:solidFill>
                  <a:schemeClr val="tx1"/>
                </a:solidFill>
                <a:effectLst/>
                <a:latin typeface="+mn-lt"/>
                <a:ea typeface="+mn-ea"/>
                <a:cs typeface="+mn-cs"/>
              </a:rPr>
              <a:t>, M., </a:t>
            </a:r>
            <a:r>
              <a:rPr lang="en-US" sz="1200" b="0" i="0" kern="1200" dirty="0" err="1">
                <a:solidFill>
                  <a:schemeClr val="tx1"/>
                </a:solidFill>
                <a:effectLst/>
                <a:latin typeface="+mn-lt"/>
                <a:ea typeface="+mn-ea"/>
                <a:cs typeface="+mn-cs"/>
              </a:rPr>
              <a:t>Hystad</a:t>
            </a:r>
            <a:r>
              <a:rPr lang="en-US" sz="1200" b="0" i="0" kern="1200" dirty="0">
                <a:solidFill>
                  <a:schemeClr val="tx1"/>
                </a:solidFill>
                <a:effectLst/>
                <a:latin typeface="+mn-lt"/>
                <a:ea typeface="+mn-ea"/>
                <a:cs typeface="+mn-cs"/>
              </a:rPr>
              <a:t>, P., &amp; </a:t>
            </a:r>
            <a:r>
              <a:rPr lang="en-US" sz="1200" b="0" i="0" kern="1200" dirty="0" err="1">
                <a:solidFill>
                  <a:schemeClr val="tx1"/>
                </a:solidFill>
                <a:effectLst/>
                <a:latin typeface="+mn-lt"/>
                <a:ea typeface="+mn-ea"/>
                <a:cs typeface="+mn-cs"/>
              </a:rPr>
              <a:t>Anenberg</a:t>
            </a:r>
            <a:r>
              <a:rPr lang="en-US" sz="1200" b="0" i="0" kern="1200" dirty="0">
                <a:solidFill>
                  <a:schemeClr val="tx1"/>
                </a:solidFill>
                <a:effectLst/>
                <a:latin typeface="+mn-lt"/>
                <a:ea typeface="+mn-ea"/>
                <a:cs typeface="+mn-cs"/>
              </a:rPr>
              <a:t>, S. C. (2019). Global, national, and urban burdens of </a:t>
            </a:r>
            <a:r>
              <a:rPr lang="en-US" sz="1200" b="0" i="0" kern="1200" dirty="0" err="1">
                <a:solidFill>
                  <a:schemeClr val="tx1"/>
                </a:solidFill>
                <a:effectLst/>
                <a:latin typeface="+mn-lt"/>
                <a:ea typeface="+mn-ea"/>
                <a:cs typeface="+mn-cs"/>
              </a:rPr>
              <a:t>paediatric</a:t>
            </a:r>
            <a:r>
              <a:rPr lang="en-US" sz="1200" b="0" i="0" kern="1200" dirty="0">
                <a:solidFill>
                  <a:schemeClr val="tx1"/>
                </a:solidFill>
                <a:effectLst/>
                <a:latin typeface="+mn-lt"/>
                <a:ea typeface="+mn-ea"/>
                <a:cs typeface="+mn-cs"/>
              </a:rPr>
              <a:t> asthma incidence attributable to ambient NO2 pollution: estimates from global datasets. </a:t>
            </a:r>
            <a:r>
              <a:rPr lang="en-US" sz="1200" b="0" i="1" kern="1200" dirty="0">
                <a:solidFill>
                  <a:schemeClr val="tx1"/>
                </a:solidFill>
                <a:effectLst/>
                <a:latin typeface="+mn-lt"/>
                <a:ea typeface="+mn-ea"/>
                <a:cs typeface="+mn-cs"/>
              </a:rPr>
              <a:t>The Lancet Planetary Health</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3</a:t>
            </a:r>
            <a:r>
              <a:rPr lang="en-US" sz="1200" b="0" i="0" kern="1200" dirty="0">
                <a:solidFill>
                  <a:schemeClr val="tx1"/>
                </a:solidFill>
                <a:effectLst/>
                <a:latin typeface="+mn-lt"/>
                <a:ea typeface="+mn-ea"/>
                <a:cs typeface="+mn-cs"/>
              </a:rPr>
              <a:t>(4), e166-e178.</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16</a:t>
            </a:fld>
            <a:endParaRPr lang="en-US"/>
          </a:p>
        </p:txBody>
      </p:sp>
    </p:spTree>
    <p:extLst>
      <p:ext uri="{BB962C8B-B14F-4D97-AF65-F5344CB8AC3E}">
        <p14:creationId xmlns:p14="http://schemas.microsoft.com/office/powerpoint/2010/main" val="36249318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b="1" dirty="0"/>
              <a:t>Key Message: </a:t>
            </a:r>
            <a:r>
              <a:rPr lang="en-US" altLang="en-US" dirty="0"/>
              <a:t>Automobile exhaust is a significant source of nonpoint source pollution in our air and water in the United States.</a:t>
            </a:r>
            <a:endParaRPr lang="en-US" b="1" dirty="0"/>
          </a:p>
          <a:p>
            <a:r>
              <a:rPr lang="en-US" b="1" dirty="0"/>
              <a:t>Source: </a:t>
            </a:r>
            <a:r>
              <a:rPr lang="en-US" dirty="0"/>
              <a:t>Social Explorer, American Community Survey 5-year Estimate (2017) Table: SET128.</a:t>
            </a:r>
          </a:p>
        </p:txBody>
      </p:sp>
      <p:sp>
        <p:nvSpPr>
          <p:cNvPr id="4" name="Slide Number Placeholder 3"/>
          <p:cNvSpPr>
            <a:spLocks noGrp="1"/>
          </p:cNvSpPr>
          <p:nvPr>
            <p:ph type="sldNum" sz="quarter" idx="5"/>
          </p:nvPr>
        </p:nvSpPr>
        <p:spPr/>
        <p:txBody>
          <a:bodyPr/>
          <a:lstStyle/>
          <a:p>
            <a:fld id="{E5421500-ABA7-4F80-9F33-EE022DA3CCF5}" type="slidenum">
              <a:rPr lang="en-US" smtClean="0"/>
              <a:t>17</a:t>
            </a:fld>
            <a:endParaRPr lang="en-US"/>
          </a:p>
        </p:txBody>
      </p:sp>
    </p:spTree>
    <p:extLst>
      <p:ext uri="{BB962C8B-B14F-4D97-AF65-F5344CB8AC3E}">
        <p14:creationId xmlns:p14="http://schemas.microsoft.com/office/powerpoint/2010/main" val="39518374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altLang="en-US" b="1" dirty="0"/>
              <a:t>Key Message</a:t>
            </a:r>
            <a:r>
              <a:rPr lang="en-US" altLang="en-US" dirty="0"/>
              <a:t>: Green infrastructure benefits the environment. There are opportunities to incorporate green infrastructure into active transportation facilities.</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Notes: </a:t>
            </a:r>
            <a:r>
              <a:rPr lang="en-US" sz="1200" b="0" i="0" kern="1200" dirty="0">
                <a:solidFill>
                  <a:schemeClr val="tx1"/>
                </a:solidFill>
                <a:effectLst/>
                <a:latin typeface="+mn-lt"/>
                <a:ea typeface="+mn-ea"/>
                <a:cs typeface="+mn-cs"/>
              </a:rPr>
              <a:t>Stormwater can be a particularly critical issue for many urban areas. Due to the changes in climate and ongoing urbanization of many regions, extreme rainfall events and resulting urban flooding events are becoming more common. Research from University of Maryland and Texas A&amp;M, Galveston, affirmed that in much of the United States, urban flooding is occurring and is a growing source of significant economic loss, social disruption, and housing inequality. </a:t>
            </a:r>
            <a:r>
              <a:rPr lang="en-US" dirty="0"/>
              <a:t>Many Complete Streets solutions use less pavement</a:t>
            </a:r>
            <a:r>
              <a:rPr lang="en-US" baseline="0" dirty="0"/>
              <a:t> such as right-sized roads, </a:t>
            </a:r>
            <a:r>
              <a:rPr lang="en-US" baseline="0" dirty="0" err="1"/>
              <a:t>rechannelizations</a:t>
            </a:r>
            <a:r>
              <a:rPr lang="en-US" baseline="0" dirty="0"/>
              <a:t>/road conversations,</a:t>
            </a:r>
            <a:r>
              <a:rPr lang="en-US" dirty="0"/>
              <a:t> and skinny streets,</a:t>
            </a:r>
            <a:r>
              <a:rPr lang="en-US" baseline="0" dirty="0"/>
              <a:t> and many can be accomplished without building overly wide streets. </a:t>
            </a:r>
            <a:r>
              <a:rPr lang="en-US" dirty="0"/>
              <a:t>Generally, starting a conversation about how the street is designed and how much space is dedicated for vehicles vs. other uses allows an additional opportunity to consider other treatments and approaches, such as green streets for improved stormwater treatment.</a:t>
            </a:r>
            <a:endParaRPr lang="en-US" b="1" dirty="0"/>
          </a:p>
          <a:p>
            <a:r>
              <a:rPr lang="en-US" b="1" dirty="0"/>
              <a:t>Sources: </a:t>
            </a:r>
          </a:p>
          <a:p>
            <a:pPr marL="171450" indent="-171450">
              <a:buFont typeface="Arial" panose="020B0604020202020204" pitchFamily="34" charset="0"/>
              <a:buChar char="•"/>
            </a:pPr>
            <a:r>
              <a:rPr lang="en-US" i="1" dirty="0"/>
              <a:t>The Value of Green Infrastructure: A Guide to Recognizing Its Economic, Environmental, and Social Benefits </a:t>
            </a:r>
            <a:r>
              <a:rPr lang="en-US" dirty="0"/>
              <a:t>by Center for Neighborhood Technology and American Rivers. Available: https://www.cnt.org/sites/default/files/publications/CNT_Value-of-Green-Infrastructure.pdf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Galloway, G., Brody, S. et al. (2018). </a:t>
            </a:r>
            <a:r>
              <a:rPr lang="en-US" sz="1200" b="0" i="0" u="sng" kern="1200" dirty="0">
                <a:solidFill>
                  <a:schemeClr val="tx1"/>
                </a:solidFill>
                <a:effectLst/>
                <a:latin typeface="+mn-lt"/>
                <a:ea typeface="+mn-ea"/>
                <a:cs typeface="+mn-cs"/>
              </a:rPr>
              <a:t>The Growing Threat of Urban Flooding</a:t>
            </a:r>
            <a:r>
              <a:rPr lang="en-US" sz="1200" b="0" i="0" u="none" kern="1200" dirty="0">
                <a:solidFill>
                  <a:schemeClr val="tx1"/>
                </a:solidFill>
                <a:effectLst/>
                <a:latin typeface="+mn-lt"/>
                <a:ea typeface="+mn-ea"/>
                <a:cs typeface="+mn-cs"/>
              </a:rPr>
              <a:t>. T</a:t>
            </a:r>
            <a:r>
              <a:rPr lang="en-US" sz="1200" b="0" i="0" kern="1200" dirty="0">
                <a:solidFill>
                  <a:schemeClr val="tx1"/>
                </a:solidFill>
                <a:effectLst/>
                <a:latin typeface="+mn-lt"/>
                <a:ea typeface="+mn-ea"/>
                <a:cs typeface="+mn-cs"/>
              </a:rPr>
              <a:t>he Center for Disaster Resilience at the University of Maryland and Center for Texas Beaches and shores at Texas A&amp;M University, Galveston Campus. Available </a:t>
            </a:r>
            <a:r>
              <a:rPr lang="en-US" dirty="0"/>
              <a:t>https://cdr.umd.edu/urban-flooding-report</a:t>
            </a:r>
          </a:p>
          <a:p>
            <a:pPr marL="171450" indent="-171450">
              <a:buFont typeface="Arial" panose="020B0604020202020204" pitchFamily="34" charset="0"/>
              <a:buChar char="•"/>
            </a:pPr>
            <a:r>
              <a:rPr lang="en-US" dirty="0"/>
              <a:t>Smart Growth America. (2015). “The Many Benefits of Complete Streets.” Available: https://smartgrowthamerica.org/resources/the-many-benefits-of-complete-streets/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18</a:t>
            </a:fld>
            <a:endParaRPr lang="en-US"/>
          </a:p>
        </p:txBody>
      </p:sp>
    </p:spTree>
    <p:extLst>
      <p:ext uri="{BB962C8B-B14F-4D97-AF65-F5344CB8AC3E}">
        <p14:creationId xmlns:p14="http://schemas.microsoft.com/office/powerpoint/2010/main" val="18537877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dirty="0"/>
              <a:t> </a:t>
            </a:r>
            <a:r>
              <a:rPr lang="en-US" sz="1200" b="0" i="0" kern="1200" dirty="0">
                <a:solidFill>
                  <a:schemeClr val="tx1"/>
                </a:solidFill>
                <a:effectLst/>
                <a:latin typeface="+mn-lt"/>
                <a:ea typeface="+mn-ea"/>
                <a:cs typeface="+mn-cs"/>
              </a:rPr>
              <a:t>Better conditions for walking have intangible benefits to the quality of life in cities and towns. In a growing number of communities, the level of walking is considered an indicator of a community's livability—a factor that has a profound impact on attracting businesses and workers as well as tourism. In cities and towns where people can regularly be seen out walking, there is a perception that these are safe and friendly places to live and visit.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mn-lt"/>
                <a:ea typeface="+mn-ea"/>
                <a:cs typeface="+mn-cs"/>
              </a:rPr>
              <a:t>Notes: </a:t>
            </a:r>
            <a:r>
              <a:rPr lang="en-US" sz="1200" b="0" i="0" kern="1200" dirty="0">
                <a:solidFill>
                  <a:schemeClr val="tx1"/>
                </a:solidFill>
                <a:effectLst/>
                <a:latin typeface="+mn-lt"/>
                <a:ea typeface="+mn-ea"/>
                <a:cs typeface="+mn-cs"/>
              </a:rPr>
              <a:t>Economic benefits can be difficult to measure, but politically, these might be the most important benefits to demonstrate. Potential data sources include sales tax filings, leases and rents, property value, real estate transactions, business establishment, employment figures, and building permits. Each of these have pros and cons for measurement and the “benefit” may vary within a community. For example, increasing property values can mean that some residents and business owners may be forced out.</a:t>
            </a:r>
            <a:endParaRPr lang="en-US" sz="12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mn-lt"/>
                <a:ea typeface="+mn-ea"/>
                <a:cs typeface="+mn-cs"/>
              </a:rPr>
              <a:t>Source:</a:t>
            </a:r>
            <a:r>
              <a:rPr lang="en-US" sz="1200" b="0" i="0" kern="1200" dirty="0">
                <a:solidFill>
                  <a:schemeClr val="tx1"/>
                </a:solidFill>
                <a:effectLst/>
                <a:latin typeface="+mn-lt"/>
                <a:ea typeface="+mn-ea"/>
                <a:cs typeface="+mn-cs"/>
              </a:rPr>
              <a:t> Pedestrian and Bicycle Information Center. (2019). “Equity.” Available: </a:t>
            </a:r>
            <a:r>
              <a:rPr lang="en-US" dirty="0"/>
              <a:t>http://www.pedbikeinfo.org/factsfigures/facts_equity.cfm</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19</a:t>
            </a:fld>
            <a:endParaRPr lang="en-US"/>
          </a:p>
        </p:txBody>
      </p:sp>
    </p:spTree>
    <p:extLst>
      <p:ext uri="{BB962C8B-B14F-4D97-AF65-F5344CB8AC3E}">
        <p14:creationId xmlns:p14="http://schemas.microsoft.com/office/powerpoint/2010/main" val="36706171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Key Message:</a:t>
            </a:r>
            <a:r>
              <a:rPr lang="en-US" altLang="en-US" dirty="0"/>
              <a:t> </a:t>
            </a:r>
            <a:r>
              <a:rPr lang="en-US" sz="1200" b="0" i="0" kern="1200" dirty="0">
                <a:solidFill>
                  <a:schemeClr val="tx1"/>
                </a:solidFill>
                <a:effectLst/>
                <a:latin typeface="+mn-lt"/>
                <a:ea typeface="+mn-ea"/>
                <a:cs typeface="+mn-cs"/>
              </a:rPr>
              <a:t>Walking and bicycling are affordable forms of transportation. Many studies have shown that support for and investment in pedestrian and bicycle infrastructure results in economic benefits for individuals, businesses, and communities.</a:t>
            </a:r>
            <a:r>
              <a:rPr lang="en-US" altLang="en-US" dirty="0"/>
              <a:t> </a:t>
            </a:r>
            <a:endParaRPr lang="en-US" altLang="en-US" b="1" dirty="0"/>
          </a:p>
          <a:p>
            <a:r>
              <a:rPr lang="en-US" altLang="en-US" b="1" dirty="0"/>
              <a:t>Notes: </a:t>
            </a:r>
            <a:r>
              <a:rPr lang="en-US" dirty="0"/>
              <a:t>Cities, politicians, developers, and voters all care about the return on investment and economic benefits of infrastructure and how money is spent. </a:t>
            </a:r>
          </a:p>
          <a:p>
            <a:r>
              <a:rPr lang="en-US" dirty="0"/>
              <a:t>By investing in bicycling and walking infrastructure, a community is building a strong economic multiplier. </a:t>
            </a:r>
          </a:p>
          <a:p>
            <a:r>
              <a:rPr lang="en-US" b="1" dirty="0"/>
              <a:t>Student Question: </a:t>
            </a:r>
            <a:r>
              <a:rPr lang="en-US" b="0" i="1" dirty="0"/>
              <a:t>Read and discuss the quality of this evaluation of economic benefits from New York City DOT</a:t>
            </a:r>
            <a:r>
              <a:rPr lang="en-US" b="0" dirty="0"/>
              <a:t>:</a:t>
            </a:r>
            <a:r>
              <a:rPr lang="en-US" b="1" dirty="0"/>
              <a:t> </a:t>
            </a:r>
            <a:r>
              <a:rPr lang="en-US" b="0" dirty="0"/>
              <a:t>http://www.nyc.gov/html/dot/downloads/pdf/dot-economic-benefits-of-sustainable-streets.pdf</a:t>
            </a:r>
          </a:p>
          <a:p>
            <a:r>
              <a:rPr lang="en-US" b="1" dirty="0"/>
              <a:t>Sources: </a:t>
            </a:r>
          </a:p>
          <a:p>
            <a:pPr marL="171450" indent="-171450">
              <a:buFont typeface="Arial" panose="020B0604020202020204" pitchFamily="34" charset="0"/>
              <a:buChar char="•"/>
            </a:pPr>
            <a:r>
              <a:rPr lang="en-US" dirty="0"/>
              <a:t>Urban Land Institute (2016). </a:t>
            </a:r>
            <a:r>
              <a:rPr lang="en-US" i="1" dirty="0"/>
              <a:t>Active Transportation and Real Estate: The Next Frontier</a:t>
            </a:r>
            <a:r>
              <a:rPr lang="en-US" dirty="0"/>
              <a:t>. Washington, DC. Available: http://uli.org/wp-content/uploads/ULI-Documents/Active-Transportation-and-Real-Estate-The-Next-Frontier.pdf </a:t>
            </a:r>
          </a:p>
          <a:p>
            <a:pPr marL="171450" indent="-171450">
              <a:buFont typeface="Arial" panose="020B0604020202020204" pitchFamily="34" charset="0"/>
              <a:buChar char="•"/>
            </a:pPr>
            <a:r>
              <a:rPr lang="en-US" dirty="0"/>
              <a:t>CDC Physical Activity https://www.cdc.gov/physicalactivity/about-physical-activity/pdfs/healthy-strong-america-201902_508.pdf</a:t>
            </a:r>
          </a:p>
          <a:p>
            <a:pPr marL="171450" indent="-171450">
              <a:buFont typeface="Arial" panose="020B0604020202020204" pitchFamily="34" charset="0"/>
              <a:buChar char="•"/>
            </a:pPr>
            <a:r>
              <a:rPr lang="en-US" sz="1200" b="0" i="0" kern="1200" dirty="0" err="1">
                <a:solidFill>
                  <a:schemeClr val="tx1"/>
                </a:solidFill>
                <a:effectLst/>
                <a:latin typeface="+mn-lt"/>
                <a:ea typeface="+mn-ea"/>
                <a:cs typeface="+mn-cs"/>
              </a:rPr>
              <a:t>Leinberger</a:t>
            </a:r>
            <a:r>
              <a:rPr lang="en-US" sz="1200" b="0" i="0" kern="1200" dirty="0">
                <a:solidFill>
                  <a:schemeClr val="tx1"/>
                </a:solidFill>
                <a:effectLst/>
                <a:latin typeface="+mn-lt"/>
                <a:ea typeface="+mn-ea"/>
                <a:cs typeface="+mn-cs"/>
              </a:rPr>
              <a:t>, Christopher and Michael Rodrigues. (2016) Foot Traffic Ahead. The George Washington University School of Business. Available: https://smartgrowthamerica.org/resources/foot-traffic-ahead-2016/</a:t>
            </a:r>
          </a:p>
          <a:p>
            <a:pPr marL="171450" indent="-171450">
              <a:buFont typeface="Arial" panose="020B0604020202020204" pitchFamily="34" charset="0"/>
              <a:buChar char="•"/>
            </a:pPr>
            <a:r>
              <a:rPr lang="en-US" i="0" dirty="0"/>
              <a:t>Michael Anderson and Mary Lauren Hall. (n.d.) </a:t>
            </a:r>
            <a:r>
              <a:rPr lang="en-US" i="1" dirty="0"/>
              <a:t>Protected Bike Lanes Mean Business</a:t>
            </a:r>
            <a:r>
              <a:rPr lang="en-US" dirty="0"/>
              <a:t>. </a:t>
            </a:r>
            <a:r>
              <a:rPr lang="en-US" dirty="0" err="1"/>
              <a:t>PeopleForBikes</a:t>
            </a:r>
            <a:r>
              <a:rPr lang="en-US" dirty="0"/>
              <a:t> and Alliance for Biking and Walking. Available: https://www.peoplepoweredmovement.org/site/images/uploads/Protected_Bike_Lanes_Mean_Business.pdf</a:t>
            </a:r>
          </a:p>
        </p:txBody>
      </p:sp>
      <p:sp>
        <p:nvSpPr>
          <p:cNvPr id="4" name="Slide Number Placeholder 3"/>
          <p:cNvSpPr>
            <a:spLocks noGrp="1"/>
          </p:cNvSpPr>
          <p:nvPr>
            <p:ph type="sldNum" sz="quarter" idx="5"/>
          </p:nvPr>
        </p:nvSpPr>
        <p:spPr/>
        <p:txBody>
          <a:bodyPr/>
          <a:lstStyle/>
          <a:p>
            <a:fld id="{E5421500-ABA7-4F80-9F33-EE022DA3CCF5}" type="slidenum">
              <a:rPr lang="en-US" smtClean="0"/>
              <a:t>20</a:t>
            </a:fld>
            <a:endParaRPr lang="en-US"/>
          </a:p>
        </p:txBody>
      </p:sp>
    </p:spTree>
    <p:extLst>
      <p:ext uri="{BB962C8B-B14F-4D97-AF65-F5344CB8AC3E}">
        <p14:creationId xmlns:p14="http://schemas.microsoft.com/office/powerpoint/2010/main" val="4242746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a:t>
            </a:fld>
            <a:endParaRPr lang="en-US"/>
          </a:p>
        </p:txBody>
      </p:sp>
    </p:spTree>
    <p:extLst>
      <p:ext uri="{BB962C8B-B14F-4D97-AF65-F5344CB8AC3E}">
        <p14:creationId xmlns:p14="http://schemas.microsoft.com/office/powerpoint/2010/main" val="12207349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Key Message:</a:t>
            </a:r>
            <a:r>
              <a:rPr lang="en-US" altLang="en-US" dirty="0"/>
              <a:t> Increased levels of bicycling and walking result in significant benefits to the economy. Politically, this is likely the most important benefit to remember. </a:t>
            </a:r>
            <a:endParaRPr lang="en-US" altLang="en-US" b="1" dirty="0"/>
          </a:p>
          <a:p>
            <a:r>
              <a:rPr lang="en-US" altLang="en-US" b="1" dirty="0"/>
              <a:t>Notes: </a:t>
            </a:r>
            <a:r>
              <a:rPr lang="en-US" dirty="0"/>
              <a:t>More on job creation benefits:</a:t>
            </a:r>
          </a:p>
          <a:p>
            <a:pPr marL="171450" indent="-171450">
              <a:buFont typeface="Arial" panose="020B0604020202020204" pitchFamily="34" charset="0"/>
              <a:buChar char="•"/>
            </a:pPr>
            <a:r>
              <a:rPr lang="en-US" dirty="0"/>
              <a:t>A 2011 study found that bike projects created more jobs, 11.4 per $1 million, than road-only jobs, which created 7.6 per $1 million. </a:t>
            </a:r>
          </a:p>
          <a:p>
            <a:pPr marL="628650" lvl="1" indent="-171450">
              <a:buFont typeface="Arial" panose="020B0604020202020204" pitchFamily="34" charset="0"/>
              <a:buChar char="•"/>
            </a:pPr>
            <a:r>
              <a:rPr lang="en-US" b="0" dirty="0"/>
              <a:t>Source:</a:t>
            </a:r>
            <a:r>
              <a:rPr lang="en-US" b="1" dirty="0"/>
              <a:t> </a:t>
            </a:r>
            <a:r>
              <a:rPr lang="en-US" dirty="0"/>
              <a:t>Bicycle Infrastructure: A National Study of Employment Facts. http://www.peri.umass.edu/fileadmin/pdf/published_study/PERI_ABikes_June2011.pdf</a:t>
            </a:r>
          </a:p>
          <a:p>
            <a:pPr marL="171450" indent="-171450">
              <a:buFont typeface="Arial" panose="020B0604020202020204" pitchFamily="34" charset="0"/>
              <a:buChar char="•"/>
            </a:pPr>
            <a:r>
              <a:rPr lang="en-US" dirty="0"/>
              <a:t>Rails-to-Trails shared data from the American Association of State Highway and Transportation Officials, with updated numbers indicating that 17 jobs are created for every $1 million spent on greenways, sidewalks, and bicycle facilities. </a:t>
            </a:r>
          </a:p>
          <a:p>
            <a:pPr marL="628650" lvl="1" indent="-171450">
              <a:buFont typeface="Arial" panose="020B0604020202020204" pitchFamily="34" charset="0"/>
              <a:buChar char="•"/>
            </a:pPr>
            <a:r>
              <a:rPr lang="en-US" b="0" dirty="0"/>
              <a:t>Source:</a:t>
            </a:r>
            <a:r>
              <a:rPr lang="en-US" b="1" dirty="0"/>
              <a:t> </a:t>
            </a:r>
            <a:r>
              <a:rPr lang="en-US" dirty="0"/>
              <a:t>https://www.railstotrails.org/resourcehandler.ashx?name=trail-investment-a-good-deal-for-the-american-economy&amp;id=14675&amp;fileName=RTC_Trail_Benefits_Fact_Sheet_All_Use.pdf </a:t>
            </a:r>
          </a:p>
          <a:p>
            <a:r>
              <a:rPr lang="en-US" b="1" dirty="0"/>
              <a:t>Sources: </a:t>
            </a:r>
          </a:p>
          <a:p>
            <a:pPr marL="228600" indent="-228600">
              <a:buFont typeface="+mj-lt"/>
              <a:buAutoNum type="arabicPeriod"/>
            </a:pPr>
            <a:r>
              <a:rPr lang="en-US" dirty="0"/>
              <a:t>Urban Land Institute (2016). </a:t>
            </a:r>
            <a:r>
              <a:rPr lang="en-US" i="1" dirty="0"/>
              <a:t>Active Transportation and Real Estate: The Next Frontier</a:t>
            </a:r>
            <a:r>
              <a:rPr lang="en-US" dirty="0"/>
              <a:t>. Washington, DC. Available: http://uli.org/wp-content/uploads/ULI-Documents/Active-Transportation-and-Real-Estate-The-Next-Frontier.pdf </a:t>
            </a:r>
          </a:p>
          <a:p>
            <a:pPr marL="228600" indent="-228600">
              <a:buFont typeface="+mj-lt"/>
              <a:buAutoNum type="arabicPeriod"/>
            </a:pPr>
            <a:r>
              <a:rPr lang="en-US" dirty="0"/>
              <a:t>Centers for Disease Control and Prevention</a:t>
            </a:r>
            <a:r>
              <a:rPr lang="en-US" i="1" dirty="0"/>
              <a:t>. Physical Activity Builds a Healthy Strong America</a:t>
            </a:r>
            <a:r>
              <a:rPr lang="en-US" dirty="0"/>
              <a:t>. Division of Nutrition, Physical Activity, and Obesity. Available: https://www.cdc.gov/physicalactivity/about-physical-activity/pdfs/healthy-strong-america-201902_508.pdf</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21</a:t>
            </a:fld>
            <a:endParaRPr lang="en-US"/>
          </a:p>
        </p:txBody>
      </p:sp>
    </p:spTree>
    <p:extLst>
      <p:ext uri="{BB962C8B-B14F-4D97-AF65-F5344CB8AC3E}">
        <p14:creationId xmlns:p14="http://schemas.microsoft.com/office/powerpoint/2010/main" val="6805138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Notes: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The cost of congestion for the nation in 2014 was $160 billion, accounting for an additional 6.9 billion hours driven and 3.1 billion gallons of fuel purchased by urban Americans due to congestion. For the average auto commuter, the cost of congestion was $960 in 2014.</a:t>
            </a:r>
            <a:endParaRPr lang="en-US" dirty="0"/>
          </a:p>
          <a:p>
            <a:pPr marL="171450" indent="-171450">
              <a:buFont typeface="Arial" panose="020B0604020202020204" pitchFamily="34" charset="0"/>
              <a:buChar char="•"/>
            </a:pPr>
            <a:r>
              <a:rPr lang="en-US" dirty="0"/>
              <a:t>Complete Streets are designed to provide safe access to all users, including pedestrians and bicyclists. Smart Growth America found that their Complete Street case study projects averted $18.1 million in collision and injury costs in one year. In some cases, the avoided collision costs in the first year alone exceeded the entire project cost. The projects also cost less per mile than average arterial roads, and they achieved significant results despite these lower costs.</a:t>
            </a:r>
          </a:p>
          <a:p>
            <a:r>
              <a:rPr lang="en-US" b="1" dirty="0"/>
              <a:t>Sources: </a:t>
            </a:r>
          </a:p>
          <a:p>
            <a:pPr marL="228600" indent="-228600">
              <a:buFont typeface="+mj-lt"/>
              <a:buAutoNum type="arabicPeriod"/>
            </a:pPr>
            <a:r>
              <a:rPr lang="en-US" b="0" dirty="0" err="1"/>
              <a:t>Schrank</a:t>
            </a:r>
            <a:r>
              <a:rPr lang="en-US" b="0" dirty="0"/>
              <a:t>, D., </a:t>
            </a:r>
            <a:r>
              <a:rPr lang="en-US" b="0" dirty="0" err="1"/>
              <a:t>Eisel</a:t>
            </a:r>
            <a:r>
              <a:rPr lang="en-US" b="0" dirty="0"/>
              <a:t>, B., Lomax, T., and </a:t>
            </a:r>
            <a:r>
              <a:rPr lang="en-US" b="0" dirty="0" err="1"/>
              <a:t>Bak</a:t>
            </a:r>
            <a:r>
              <a:rPr lang="en-US" b="0" dirty="0"/>
              <a:t>, J. (August 2015). 2015 Urban Mobility Scorecard. Texas A&amp;M Transportation Institute and INRIX, Inc.. Available: https://static.tti.tamu.edu/tti.tamu.edu/documents/mobility-scorecard-2015.pdf</a:t>
            </a:r>
          </a:p>
          <a:p>
            <a:pPr marL="228600" indent="-228600">
              <a:buFont typeface="+mj-lt"/>
              <a:buAutoNum type="arabicPeriod"/>
            </a:pPr>
            <a:r>
              <a:rPr lang="en-US" b="0" dirty="0"/>
              <a:t>Smart Growth American (2015). Safer Streets, Stronger Economies. Available: https://smartgrowthamerica.org/resources/evaluating-complete-streets-projects-a-guide-for-practitioners/</a:t>
            </a:r>
          </a:p>
        </p:txBody>
      </p:sp>
      <p:sp>
        <p:nvSpPr>
          <p:cNvPr id="4" name="Slide Number Placeholder 3"/>
          <p:cNvSpPr>
            <a:spLocks noGrp="1"/>
          </p:cNvSpPr>
          <p:nvPr>
            <p:ph type="sldNum" sz="quarter" idx="5"/>
          </p:nvPr>
        </p:nvSpPr>
        <p:spPr/>
        <p:txBody>
          <a:bodyPr/>
          <a:lstStyle/>
          <a:p>
            <a:fld id="{E5421500-ABA7-4F80-9F33-EE022DA3CCF5}" type="slidenum">
              <a:rPr lang="en-US" smtClean="0"/>
              <a:t>22</a:t>
            </a:fld>
            <a:endParaRPr lang="en-US"/>
          </a:p>
        </p:txBody>
      </p:sp>
    </p:spTree>
    <p:extLst>
      <p:ext uri="{BB962C8B-B14F-4D97-AF65-F5344CB8AC3E}">
        <p14:creationId xmlns:p14="http://schemas.microsoft.com/office/powerpoint/2010/main" val="3503951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Planning for active transportation provides opportunities to plan for more effective use of limited resources.</a:t>
            </a:r>
          </a:p>
        </p:txBody>
      </p:sp>
      <p:sp>
        <p:nvSpPr>
          <p:cNvPr id="4" name="Slide Number Placeholder 3"/>
          <p:cNvSpPr>
            <a:spLocks noGrp="1"/>
          </p:cNvSpPr>
          <p:nvPr>
            <p:ph type="sldNum" sz="quarter" idx="5"/>
          </p:nvPr>
        </p:nvSpPr>
        <p:spPr/>
        <p:txBody>
          <a:bodyPr/>
          <a:lstStyle/>
          <a:p>
            <a:fld id="{E5421500-ABA7-4F80-9F33-EE022DA3CCF5}" type="slidenum">
              <a:rPr lang="en-US" smtClean="0"/>
              <a:t>23</a:t>
            </a:fld>
            <a:endParaRPr lang="en-US"/>
          </a:p>
        </p:txBody>
      </p:sp>
    </p:spTree>
    <p:extLst>
      <p:ext uri="{BB962C8B-B14F-4D97-AF65-F5344CB8AC3E}">
        <p14:creationId xmlns:p14="http://schemas.microsoft.com/office/powerpoint/2010/main" val="24157704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Key Message:</a:t>
            </a:r>
            <a:r>
              <a:rPr lang="en-US" altLang="en-US" dirty="0"/>
              <a:t> Increased levels of bicycling and walking result in significant benefits for transportation efficiency and the network. If you build facilities for walking and bicycling, more people are likely to walk and bicycle.</a:t>
            </a:r>
            <a:endParaRPr lang="en-US" altLang="en-US" b="1" dirty="0"/>
          </a:p>
          <a:p>
            <a:r>
              <a:rPr lang="en-US" altLang="en-US" b="1" dirty="0"/>
              <a:t>Notes: </a:t>
            </a:r>
          </a:p>
          <a:p>
            <a:pPr marL="171450" indent="-171450">
              <a:buFont typeface="Arial" panose="020B0604020202020204" pitchFamily="34" charset="0"/>
              <a:buChar char="•"/>
            </a:pPr>
            <a:r>
              <a:rPr lang="en-US" b="0" dirty="0"/>
              <a:t>According the 2017 National Household Travel Survey, 45% of vehicle trips were 3 miles or less (a 15-minute bike ride) and 21.4% were 1 mile or less (a 10-minute walk). </a:t>
            </a:r>
            <a:endParaRPr lang="en-US" b="1" dirty="0"/>
          </a:p>
          <a:p>
            <a:pPr marL="171450" indent="-171450">
              <a:buFont typeface="Arial" panose="020B0604020202020204" pitchFamily="34" charset="0"/>
              <a:buChar char="•"/>
            </a:pPr>
            <a:r>
              <a:rPr lang="en-US" b="0" dirty="0"/>
              <a:t>With limited urban land supply and high driving demand, most major U.S. cities experience high levels of congestion. Increasing levels of active transportation would result in benefits for all mode users, as the transportation network would be more efficiently used. A more efficient use of the road system reduces vehicular congestion as well as parking demands.  </a:t>
            </a:r>
          </a:p>
          <a:p>
            <a:pPr marL="171450" indent="-171450">
              <a:buFont typeface="Arial" panose="020B0604020202020204" pitchFamily="34" charset="0"/>
              <a:buChar char="•"/>
            </a:pPr>
            <a:r>
              <a:rPr lang="en-US" b="0" dirty="0"/>
              <a:t>Increasing biking and walking facilities assists those currently using active transportation. It also indirectly benefits all road users, by changing travel behaviors of some, and again more efficiently using the road network.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Residents are 65% more likely to walk in a neighborhood with sidewalks. And </a:t>
            </a:r>
            <a:r>
              <a:rPr lang="en-US" sz="1200" dirty="0">
                <a:solidFill>
                  <a:srgbClr val="FFFFFF"/>
                </a:solidFill>
              </a:rPr>
              <a:t>cities with more bike lanes per square mile have higher levels of bicycle commuting.</a:t>
            </a:r>
            <a:endParaRPr lang="en-US" b="0" dirty="0"/>
          </a:p>
          <a:p>
            <a:pPr marL="171450" indent="-171450">
              <a:buFont typeface="Arial" panose="020B0604020202020204" pitchFamily="34" charset="0"/>
              <a:buChar char="•"/>
            </a:pPr>
            <a:r>
              <a:rPr lang="en-US" b="0" dirty="0"/>
              <a:t>Rural areas also benefit from walking and biking facilities. Fully separated multi-use and greenway paths work better in rural communities as destinations can be further apart and roads can have higher speeds. </a:t>
            </a:r>
          </a:p>
          <a:p>
            <a:r>
              <a:rPr lang="en-US" b="1" dirty="0"/>
              <a:t>Sources:</a:t>
            </a:r>
            <a:r>
              <a:rPr lang="en-US" dirty="0"/>
              <a:t> </a:t>
            </a:r>
          </a:p>
          <a:p>
            <a:pPr marL="171450" indent="-171450">
              <a:buFont typeface="Arial" panose="020B0604020202020204" pitchFamily="34" charset="0"/>
              <a:buChar char="•"/>
            </a:pPr>
            <a:r>
              <a:rPr lang="en-US" dirty="0"/>
              <a:t>Giles-</a:t>
            </a:r>
            <a:r>
              <a:rPr lang="en-US" dirty="0" err="1"/>
              <a:t>Corti</a:t>
            </a:r>
            <a:r>
              <a:rPr lang="en-US" dirty="0"/>
              <a:t>, B., &amp; Donovan, R.J. (2002). “The relative influence of individual, social, and physical environment determinants of physical activity.” </a:t>
            </a:r>
            <a:r>
              <a:rPr lang="en-US" i="1" dirty="0"/>
              <a:t>Social Science &amp; Medicine</a:t>
            </a:r>
            <a:r>
              <a:rPr lang="en-US" dirty="0"/>
              <a:t>, 54 1793-1812.</a:t>
            </a:r>
          </a:p>
          <a:p>
            <a:pPr marL="171450" indent="-171450">
              <a:buFont typeface="Arial" panose="020B0604020202020204" pitchFamily="34" charset="0"/>
              <a:buChar char="•"/>
            </a:pPr>
            <a:r>
              <a:rPr lang="en-US" dirty="0"/>
              <a:t>Dill, Jennifer and Theresa </a:t>
            </a:r>
            <a:r>
              <a:rPr lang="en-US" dirty="0" err="1"/>
              <a:t>Carr</a:t>
            </a:r>
            <a:r>
              <a:rPr lang="en-US" dirty="0"/>
              <a:t>. (2003). “Bicycle Commuting and Facilities in Major US Cities: If You Build Them, Commuters Will Use Them.” </a:t>
            </a:r>
            <a:r>
              <a:rPr lang="en-US" i="1" dirty="0"/>
              <a:t>Transportation Research Record: Journal of the Transportation Research Board</a:t>
            </a:r>
            <a:r>
              <a:rPr lang="en-US" dirty="0"/>
              <a:t>, No. 1828, TRB, 2003, pp 116-123.</a:t>
            </a:r>
          </a:p>
          <a:p>
            <a:pPr marL="171450" indent="-171450">
              <a:buFont typeface="Arial" panose="020B0604020202020204" pitchFamily="34" charset="0"/>
              <a:buChar char="•"/>
            </a:pPr>
            <a:endParaRPr lang="en-US" b="0" dirty="0"/>
          </a:p>
          <a:p>
            <a:endParaRPr lang="en-US" b="0" dirty="0"/>
          </a:p>
        </p:txBody>
      </p:sp>
      <p:sp>
        <p:nvSpPr>
          <p:cNvPr id="4" name="Slide Number Placeholder 3"/>
          <p:cNvSpPr>
            <a:spLocks noGrp="1"/>
          </p:cNvSpPr>
          <p:nvPr>
            <p:ph type="sldNum" sz="quarter" idx="5"/>
          </p:nvPr>
        </p:nvSpPr>
        <p:spPr/>
        <p:txBody>
          <a:bodyPr/>
          <a:lstStyle/>
          <a:p>
            <a:fld id="{E5421500-ABA7-4F80-9F33-EE022DA3CCF5}" type="slidenum">
              <a:rPr lang="en-US" smtClean="0"/>
              <a:t>24</a:t>
            </a:fld>
            <a:endParaRPr lang="en-US"/>
          </a:p>
        </p:txBody>
      </p:sp>
    </p:spTree>
    <p:extLst>
      <p:ext uri="{BB962C8B-B14F-4D97-AF65-F5344CB8AC3E}">
        <p14:creationId xmlns:p14="http://schemas.microsoft.com/office/powerpoint/2010/main" val="16713231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FHWA (2018). </a:t>
            </a:r>
            <a:r>
              <a:rPr lang="en-US" i="1" dirty="0"/>
              <a:t>Strategies for Accelerating Multimodal Project Delivery. </a:t>
            </a:r>
            <a:r>
              <a:rPr lang="en-US" i="0" dirty="0"/>
              <a:t>Available: </a:t>
            </a:r>
            <a:r>
              <a:rPr lang="en-US" dirty="0"/>
              <a:t>https://www.fhwa.dot.gov/environment/bicycle_pedestrian/publications/multimodal_delivery/fhwahep19006.pdf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25</a:t>
            </a:fld>
            <a:endParaRPr lang="en-US"/>
          </a:p>
        </p:txBody>
      </p:sp>
    </p:spTree>
    <p:extLst>
      <p:ext uri="{BB962C8B-B14F-4D97-AF65-F5344CB8AC3E}">
        <p14:creationId xmlns:p14="http://schemas.microsoft.com/office/powerpoint/2010/main" val="34413600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dirty="0"/>
              <a:t>Taking a systems approach means looking beyond just the transportation sector role in supporting bicycle and pedestrian infrastructure and recognizing the broader system or context in which this work takes place. </a:t>
            </a:r>
          </a:p>
          <a:p>
            <a:r>
              <a:rPr lang="en-US" b="1" dirty="0"/>
              <a:t>Image: </a:t>
            </a:r>
            <a:r>
              <a:rPr lang="en-US" dirty="0"/>
              <a:t>Although these cyclists have a two-way cycle track in Washington, DC, traffic congestion is blocking the intersection and the ability for people on bicycles and pedestrians to safely cross. Simply building more and better bike facilities may not be enough, without also thinking about the factors that are affecting vehicle use.</a:t>
            </a:r>
          </a:p>
        </p:txBody>
      </p:sp>
      <p:sp>
        <p:nvSpPr>
          <p:cNvPr id="4" name="Slide Number Placeholder 3"/>
          <p:cNvSpPr>
            <a:spLocks noGrp="1"/>
          </p:cNvSpPr>
          <p:nvPr>
            <p:ph type="sldNum" sz="quarter" idx="5"/>
          </p:nvPr>
        </p:nvSpPr>
        <p:spPr/>
        <p:txBody>
          <a:bodyPr/>
          <a:lstStyle/>
          <a:p>
            <a:fld id="{E5421500-ABA7-4F80-9F33-EE022DA3CCF5}" type="slidenum">
              <a:rPr lang="en-US" smtClean="0"/>
              <a:t>26</a:t>
            </a:fld>
            <a:endParaRPr lang="en-US"/>
          </a:p>
        </p:txBody>
      </p:sp>
    </p:spTree>
    <p:extLst>
      <p:ext uri="{BB962C8B-B14F-4D97-AF65-F5344CB8AC3E}">
        <p14:creationId xmlns:p14="http://schemas.microsoft.com/office/powerpoint/2010/main" val="19481069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Key Message: </a:t>
            </a:r>
            <a:r>
              <a:rPr lang="en-US" altLang="en-US" b="0" i="0" dirty="0">
                <a:solidFill>
                  <a:srgbClr val="FF0000"/>
                </a:solidFill>
                <a:highlight>
                  <a:srgbClr val="FFFF00"/>
                </a:highlight>
              </a:rPr>
              <a:t>The benefits we discussed today are all intertwined. Improving opportunities for active travel can lead to a convergence of benefits in multiple sectors, including the economy, environment, health, etc. </a:t>
            </a:r>
            <a:endParaRPr lang="en-US" altLang="en-US" b="1" i="1" dirty="0">
              <a:solidFill>
                <a:srgbClr val="FF0000"/>
              </a:solidFill>
              <a:highlight>
                <a:srgbClr val="FFFF00"/>
              </a:highlight>
            </a:endParaRPr>
          </a:p>
          <a:p>
            <a:r>
              <a:rPr lang="en-US" altLang="en-US" b="0" i="0" dirty="0">
                <a:solidFill>
                  <a:srgbClr val="FF0000"/>
                </a:solidFill>
                <a:highlight>
                  <a:srgbClr val="FFFF00"/>
                </a:highlight>
              </a:rPr>
              <a:t>Subsequent modules will look at land use, ways to limit the growth of vehicle miles traveled and optimize roadway design for active travel will have synergistic effects on safety/injury prevention, the environment, health, and equity and access to education, jobs, etc.</a:t>
            </a:r>
          </a:p>
          <a:p>
            <a:endParaRPr lang="en-US" dirty="0"/>
          </a:p>
          <a:p>
            <a:r>
              <a:rPr lang="en-US" b="1" dirty="0"/>
              <a:t>Source:</a:t>
            </a:r>
            <a:r>
              <a:rPr lang="en-US" dirty="0"/>
              <a:t> Rod McClure presentation at April 2019 Safe Systems Summit, Durham, NC. Available: https://www.roadsafety.unc.edu/wp-content/uploads/2019/05/Tues-keynote_McClure-1.pdf </a:t>
            </a:r>
          </a:p>
        </p:txBody>
      </p:sp>
      <p:sp>
        <p:nvSpPr>
          <p:cNvPr id="4" name="Slide Number Placeholder 3"/>
          <p:cNvSpPr>
            <a:spLocks noGrp="1"/>
          </p:cNvSpPr>
          <p:nvPr>
            <p:ph type="sldNum" sz="quarter" idx="5"/>
          </p:nvPr>
        </p:nvSpPr>
        <p:spPr/>
        <p:txBody>
          <a:bodyPr/>
          <a:lstStyle/>
          <a:p>
            <a:fld id="{E5421500-ABA7-4F80-9F33-EE022DA3CCF5}" type="slidenum">
              <a:rPr lang="en-US" smtClean="0"/>
              <a:t>27</a:t>
            </a:fld>
            <a:endParaRPr lang="en-US"/>
          </a:p>
        </p:txBody>
      </p:sp>
    </p:spTree>
    <p:extLst>
      <p:ext uri="{BB962C8B-B14F-4D97-AF65-F5344CB8AC3E}">
        <p14:creationId xmlns:p14="http://schemas.microsoft.com/office/powerpoint/2010/main" val="2694500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E5421500-ABA7-4F80-9F33-EE022DA3CCF5}" type="slidenum">
              <a:rPr lang="en-US" smtClean="0"/>
              <a:t>3</a:t>
            </a:fld>
            <a:endParaRPr lang="en-US"/>
          </a:p>
        </p:txBody>
      </p:sp>
    </p:spTree>
    <p:extLst>
      <p:ext uri="{BB962C8B-B14F-4D97-AF65-F5344CB8AC3E}">
        <p14:creationId xmlns:p14="http://schemas.microsoft.com/office/powerpoint/2010/main" val="2473467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Key Message:</a:t>
            </a:r>
            <a:r>
              <a:rPr lang="en-US" altLang="en-US" dirty="0"/>
              <a:t> Basic principles of Safe Systems establish that walking and bicycling are civil rights, which need to be not only accommodated, but prioritized in roadway design. </a:t>
            </a:r>
          </a:p>
          <a:p>
            <a:r>
              <a:rPr lang="en-US" b="1" dirty="0"/>
              <a:t>Notes</a:t>
            </a:r>
            <a:r>
              <a:rPr lang="en-US" dirty="0"/>
              <a:t>: Design considerations for pedestrian &amp; bicycle safety:</a:t>
            </a:r>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0" i="0" u="sng" dirty="0"/>
              <a:t>Safety (reduce conflicts)</a:t>
            </a:r>
            <a:r>
              <a:rPr lang="en-US" b="1" dirty="0"/>
              <a:t> </a:t>
            </a:r>
            <a:r>
              <a:rPr lang="en-US" b="0" dirty="0"/>
              <a:t>– Slower</a:t>
            </a:r>
            <a:r>
              <a:rPr lang="en-US" b="0" baseline="0" dirty="0"/>
              <a:t> speeds and geometric design (medians, shorter crossing distances) should be used to improve safety for all modes to eliminate or minimize conflicts.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i="0" u="sng" kern="1200" dirty="0">
                <a:solidFill>
                  <a:schemeClr val="tx1"/>
                </a:solidFill>
                <a:latin typeface="+mn-lt"/>
                <a:ea typeface="+mn-ea"/>
                <a:cs typeface="+mn-cs"/>
              </a:rPr>
              <a:t>Accessibility</a:t>
            </a:r>
            <a:r>
              <a:rPr lang="en-US" b="1" dirty="0"/>
              <a:t> </a:t>
            </a:r>
            <a:r>
              <a:rPr lang="en-US" b="0" dirty="0"/>
              <a:t>– All roads</a:t>
            </a:r>
            <a:r>
              <a:rPr lang="en-US" b="0" baseline="0" dirty="0"/>
              <a:t> and crossings should meet ADA standards. This good design benefits all users.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i="0" u="sng" kern="1200" dirty="0">
                <a:solidFill>
                  <a:schemeClr val="tx1"/>
                </a:solidFill>
                <a:latin typeface="+mn-lt"/>
                <a:ea typeface="+mn-ea"/>
                <a:cs typeface="+mn-cs"/>
              </a:rPr>
              <a:t>Predictability</a:t>
            </a:r>
            <a:r>
              <a:rPr lang="en-US" b="1" dirty="0"/>
              <a:t> </a:t>
            </a:r>
            <a:r>
              <a:rPr lang="en-US" b="0" dirty="0"/>
              <a:t>– Design should provide clear right-of-way assignments, visibility of all users, and a clear path of travel for all modes.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i="0" u="sng" kern="1200" dirty="0">
                <a:solidFill>
                  <a:schemeClr val="tx1"/>
                </a:solidFill>
                <a:latin typeface="+mn-lt"/>
                <a:ea typeface="+mn-ea"/>
                <a:cs typeface="+mn-cs"/>
              </a:rPr>
              <a:t>Visibility</a:t>
            </a:r>
            <a:r>
              <a:rPr lang="en-US" b="1" dirty="0"/>
              <a:t> </a:t>
            </a:r>
            <a:r>
              <a:rPr lang="en-US" b="0" dirty="0"/>
              <a:t>– Curb</a:t>
            </a:r>
            <a:r>
              <a:rPr lang="en-US" b="0" baseline="0" dirty="0"/>
              <a:t> extensions, lighting, pavement markings may all be used to improve visibility.</a:t>
            </a:r>
            <a:endParaRPr lang="en-US" b="1" dirty="0"/>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i="0" u="sng" kern="1200" dirty="0">
                <a:solidFill>
                  <a:schemeClr val="tx1"/>
                </a:solidFill>
                <a:latin typeface="+mn-lt"/>
                <a:ea typeface="+mn-ea"/>
                <a:cs typeface="+mn-cs"/>
              </a:rPr>
              <a:t>Separation</a:t>
            </a:r>
            <a:r>
              <a:rPr lang="en-US" b="1" dirty="0"/>
              <a:t> </a:t>
            </a:r>
            <a:r>
              <a:rPr lang="en-US" b="0" dirty="0"/>
              <a:t>– </a:t>
            </a:r>
            <a:r>
              <a:rPr lang="en-US" sz="1200" dirty="0"/>
              <a:t>Greater </a:t>
            </a:r>
            <a:r>
              <a:rPr lang="en-US" sz="1200" b="0" dirty="0"/>
              <a:t>separation</a:t>
            </a:r>
            <a:r>
              <a:rPr lang="en-US" sz="1200" dirty="0"/>
              <a:t> of modes should be used as speeds and/or volumes increase (buffered bike lanes, separated</a:t>
            </a:r>
            <a:r>
              <a:rPr lang="en-US" sz="1200" baseline="0" dirty="0"/>
              <a:t> bike lanes, etc.).</a:t>
            </a:r>
            <a:endParaRPr lang="en-US" sz="1200" dirty="0"/>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i="0" u="sng" kern="1200" dirty="0">
                <a:solidFill>
                  <a:schemeClr val="tx1"/>
                </a:solidFill>
                <a:latin typeface="+mn-lt"/>
                <a:ea typeface="+mn-ea"/>
                <a:cs typeface="+mn-cs"/>
              </a:rPr>
              <a:t>Minimize delay</a:t>
            </a:r>
            <a:r>
              <a:rPr lang="en-US" b="1" dirty="0"/>
              <a:t> </a:t>
            </a:r>
            <a:r>
              <a:rPr lang="en-US" b="0" dirty="0"/>
              <a:t>– Reduced delay at crossings will yield</a:t>
            </a:r>
            <a:r>
              <a:rPr lang="en-US" b="0" baseline="0" dirty="0"/>
              <a:t> improved and safer behaviors. Shorter block lengths and improved bicycle and pedestrian networks will reduce travel time.</a:t>
            </a:r>
            <a:endParaRPr lang="en-US" b="1" dirty="0"/>
          </a:p>
          <a:p>
            <a:pPr marL="171450" marR="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0" i="0" u="sng" kern="1200" dirty="0">
                <a:solidFill>
                  <a:schemeClr val="tx1"/>
                </a:solidFill>
                <a:latin typeface="+mn-lt"/>
                <a:ea typeface="+mn-ea"/>
                <a:cs typeface="+mn-cs"/>
              </a:rPr>
              <a:t>Context sensitivity </a:t>
            </a:r>
            <a:r>
              <a:rPr lang="en-US" b="0" dirty="0"/>
              <a:t>– </a:t>
            </a:r>
            <a:r>
              <a:rPr lang="en-US" b="0" i="0" dirty="0"/>
              <a:t>Design should incorporate and support the natural environment and adjacent land use. </a:t>
            </a:r>
            <a:endParaRPr lang="en-US" dirty="0"/>
          </a:p>
          <a:p>
            <a:r>
              <a:rPr lang="en-US" dirty="0"/>
              <a:t>Key values of Systematic Safety (based on Vision Zero in Netherlands):</a:t>
            </a:r>
          </a:p>
          <a:p>
            <a:pPr marL="171450" indent="-171450">
              <a:buFont typeface="Arial" panose="020B0604020202020204" pitchFamily="34" charset="0"/>
              <a:buChar char="•"/>
            </a:pPr>
            <a:r>
              <a:rPr lang="en-US" dirty="0"/>
              <a:t>Safe mobility is a civil right. </a:t>
            </a:r>
          </a:p>
          <a:p>
            <a:pPr marL="171450" indent="-171450">
              <a:buFont typeface="Arial" panose="020B0604020202020204" pitchFamily="34" charset="0"/>
              <a:buChar char="•"/>
            </a:pPr>
            <a:r>
              <a:rPr lang="en-US" dirty="0"/>
              <a:t>The road system owner is responsible for ensuring road safety.</a:t>
            </a:r>
          </a:p>
          <a:p>
            <a:pPr marL="171450" indent="-171450">
              <a:buFont typeface="Arial" panose="020B0604020202020204" pitchFamily="34" charset="0"/>
              <a:buChar char="•"/>
            </a:pPr>
            <a:r>
              <a:rPr lang="en-US" dirty="0"/>
              <a:t>Traffic safety programs must be proactive, eliminating safety risks before they cause serious death or injury. </a:t>
            </a:r>
          </a:p>
          <a:p>
            <a:pPr marL="0" indent="0">
              <a:buFontTx/>
              <a:buNone/>
            </a:pPr>
            <a:r>
              <a:rPr lang="en-US" dirty="0"/>
              <a:t>Principles of Systematic Safety (based on Vision Zero in Netherlands): </a:t>
            </a:r>
          </a:p>
          <a:p>
            <a:pPr marL="171450" indent="-171450">
              <a:buFont typeface="Arial" panose="020B0604020202020204" pitchFamily="34" charset="0"/>
              <a:buChar char="•"/>
            </a:pPr>
            <a:r>
              <a:rPr lang="en-US" dirty="0"/>
              <a:t>Speed control &amp; separation</a:t>
            </a:r>
          </a:p>
          <a:p>
            <a:pPr marL="171450" indent="-171450">
              <a:buFont typeface="Arial" panose="020B0604020202020204" pitchFamily="34" charset="0"/>
              <a:buChar char="•"/>
            </a:pPr>
            <a:r>
              <a:rPr lang="en-US" dirty="0"/>
              <a:t>Functional harmony</a:t>
            </a:r>
          </a:p>
          <a:p>
            <a:pPr marL="171450" indent="-171450">
              <a:buFont typeface="Arial" panose="020B0604020202020204" pitchFamily="34" charset="0"/>
              <a:buChar char="•"/>
            </a:pPr>
            <a:r>
              <a:rPr lang="en-US" dirty="0"/>
              <a:t>Predictability and simplicity</a:t>
            </a:r>
          </a:p>
          <a:p>
            <a:pPr marL="171450" indent="-171450">
              <a:buFont typeface="Arial" panose="020B0604020202020204" pitchFamily="34" charset="0"/>
              <a:buChar char="•"/>
            </a:pPr>
            <a:r>
              <a:rPr lang="en-US" dirty="0"/>
              <a:t>Forgiveness and restrictiveness</a:t>
            </a:r>
          </a:p>
          <a:p>
            <a:pPr marL="171450" indent="-171450">
              <a:buFont typeface="Arial" panose="020B0604020202020204" pitchFamily="34" charset="0"/>
              <a:buChar char="•"/>
            </a:pPr>
            <a:r>
              <a:rPr lang="en-US" dirty="0"/>
              <a:t>State awareness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The design considerations are also listed on the slide “Design Principles” in the module, Designing for Walking and Bicycling.</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Systematic Safety: The Principles Behind Europe’s Vision Zero by Peter Furth. Available: http://www.northeastern.edu/peter.furth/wp-content/uploads/2017/01/Systematic-Safety-Action-Plan-for-Boston.pdf</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0" dirty="0"/>
              <a:t>PBIC, Pedestrian and Bicycle Transportation Short Series (2015)</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FHWA, </a:t>
            </a:r>
            <a:r>
              <a:rPr lang="en-US" i="1" dirty="0"/>
              <a:t>Achieving Multimodal Networks: Applying Design Flexibility &amp; Reducing Conflicts </a:t>
            </a:r>
            <a:r>
              <a:rPr lang="en-US" i="0" dirty="0"/>
              <a:t>(2016). Available: https://www.fhwa.dot.gov/environment/bicycle_pedestrian/publications/multimodal_networks/</a:t>
            </a:r>
            <a:endParaRPr lang="en-US" i="1" dirty="0"/>
          </a:p>
        </p:txBody>
      </p:sp>
      <p:sp>
        <p:nvSpPr>
          <p:cNvPr id="4" name="Slide Number Placeholder 3"/>
          <p:cNvSpPr>
            <a:spLocks noGrp="1"/>
          </p:cNvSpPr>
          <p:nvPr>
            <p:ph type="sldNum" sz="quarter" idx="5"/>
          </p:nvPr>
        </p:nvSpPr>
        <p:spPr/>
        <p:txBody>
          <a:bodyPr/>
          <a:lstStyle/>
          <a:p>
            <a:fld id="{E5421500-ABA7-4F80-9F33-EE022DA3CCF5}" type="slidenum">
              <a:rPr lang="en-US" smtClean="0"/>
              <a:t>4</a:t>
            </a:fld>
            <a:endParaRPr lang="en-US"/>
          </a:p>
        </p:txBody>
      </p:sp>
    </p:spTree>
    <p:extLst>
      <p:ext uri="{BB962C8B-B14F-4D97-AF65-F5344CB8AC3E}">
        <p14:creationId xmlns:p14="http://schemas.microsoft.com/office/powerpoint/2010/main" val="29709367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Key Message:</a:t>
            </a:r>
            <a:r>
              <a:rPr lang="en-US" altLang="en-US" dirty="0"/>
              <a:t> Safety in numbers is the idea that i</a:t>
            </a:r>
            <a:r>
              <a:rPr lang="en-US" dirty="0"/>
              <a:t>ncreased visibility of people walking and bicycling can lead to increases in drivers’ expectations to see people walking and biking. According to a 2011 study that examined 24 California cities over an 11-year period (1997-2007) there is “growing evidence to suggest that cities with higher bicycling rates also have better road safety records.” </a:t>
            </a:r>
            <a:endParaRPr lang="en-US" b="1" dirty="0"/>
          </a:p>
          <a:p>
            <a:r>
              <a:rPr lang="en-US" b="1" dirty="0"/>
              <a:t>Source: </a:t>
            </a:r>
            <a:r>
              <a:rPr lang="en-US" sz="1200" b="0" i="0" kern="1200" dirty="0">
                <a:solidFill>
                  <a:schemeClr val="tx1"/>
                </a:solidFill>
                <a:effectLst/>
                <a:latin typeface="+mn-lt"/>
                <a:ea typeface="+mn-ea"/>
                <a:cs typeface="+mn-cs"/>
              </a:rPr>
              <a:t>Marshall, W. E., &amp; Garrick, N. W. (2011). Research Article: Evidence on Why Bike-Friendly Cities Are Safer for All Road Users. </a:t>
            </a:r>
            <a:r>
              <a:rPr lang="en-US" sz="1200" b="0" i="1" kern="1200" dirty="0">
                <a:solidFill>
                  <a:schemeClr val="tx1"/>
                </a:solidFill>
                <a:effectLst/>
                <a:latin typeface="+mn-lt"/>
                <a:ea typeface="+mn-ea"/>
                <a:cs typeface="+mn-cs"/>
              </a:rPr>
              <a:t>Environmental Practice,</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13</a:t>
            </a:r>
            <a:r>
              <a:rPr lang="en-US" sz="1200" b="0" i="0" kern="1200" dirty="0">
                <a:solidFill>
                  <a:schemeClr val="tx1"/>
                </a:solidFill>
                <a:effectLst/>
                <a:latin typeface="+mn-lt"/>
                <a:ea typeface="+mn-ea"/>
                <a:cs typeface="+mn-cs"/>
              </a:rPr>
              <a:t>(1), 16-27. doi:10.1017/s1466046610000566</a:t>
            </a:r>
          </a:p>
          <a:p>
            <a:r>
              <a:rPr lang="en-US" sz="1200" b="0" i="0" kern="1200" dirty="0">
                <a:solidFill>
                  <a:schemeClr val="tx1"/>
                </a:solidFill>
                <a:effectLst/>
                <a:latin typeface="+mn-lt"/>
                <a:ea typeface="+mn-ea"/>
                <a:cs typeface="+mn-cs"/>
              </a:rPr>
              <a:t>Image Source: Schneider, R. J., Vargo, J., &amp; </a:t>
            </a:r>
            <a:r>
              <a:rPr lang="en-US" sz="1200" b="0" i="0" kern="1200" dirty="0" err="1">
                <a:solidFill>
                  <a:schemeClr val="tx1"/>
                </a:solidFill>
                <a:effectLst/>
                <a:latin typeface="+mn-lt"/>
                <a:ea typeface="+mn-ea"/>
                <a:cs typeface="+mn-cs"/>
              </a:rPr>
              <a:t>Sanatizadeh</a:t>
            </a:r>
            <a:r>
              <a:rPr lang="en-US" sz="1200" b="0" i="0" kern="1200" dirty="0">
                <a:solidFill>
                  <a:schemeClr val="tx1"/>
                </a:solidFill>
                <a:effectLst/>
                <a:latin typeface="+mn-lt"/>
                <a:ea typeface="+mn-ea"/>
                <a:cs typeface="+mn-cs"/>
              </a:rPr>
              <a:t>, A. (2017). Comparison of US metropolitan region pedestrian and bicyclist fatality rates. </a:t>
            </a:r>
            <a:r>
              <a:rPr lang="en-US" sz="1200" b="0" i="1" kern="1200" dirty="0">
                <a:solidFill>
                  <a:schemeClr val="tx1"/>
                </a:solidFill>
                <a:effectLst/>
                <a:latin typeface="+mn-lt"/>
                <a:ea typeface="+mn-ea"/>
                <a:cs typeface="+mn-cs"/>
              </a:rPr>
              <a:t>Accident Analysis &amp; Prevention,106</a:t>
            </a:r>
            <a:r>
              <a:rPr lang="en-US" sz="1200" b="0" i="0" kern="1200" dirty="0">
                <a:solidFill>
                  <a:schemeClr val="tx1"/>
                </a:solidFill>
                <a:effectLst/>
                <a:latin typeface="+mn-lt"/>
                <a:ea typeface="+mn-ea"/>
                <a:cs typeface="+mn-cs"/>
              </a:rPr>
              <a:t>, 82-98. doi:10.1016/j.aap.2017.04.018</a:t>
            </a: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5</a:t>
            </a:fld>
            <a:endParaRPr lang="en-US"/>
          </a:p>
        </p:txBody>
      </p:sp>
    </p:spTree>
    <p:extLst>
      <p:ext uri="{BB962C8B-B14F-4D97-AF65-F5344CB8AC3E}">
        <p14:creationId xmlns:p14="http://schemas.microsoft.com/office/powerpoint/2010/main" val="16033537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dirty="0"/>
              <a:t>Designing for the most vulnerable road users translates to safety benefits for less vulnerable road users as well.</a:t>
            </a:r>
          </a:p>
          <a:p>
            <a:r>
              <a:rPr lang="en-US" dirty="0"/>
              <a:t>As this table shows, countermeasures designed to reduce crashes for pedestrians almost always lead to reduced crashes for motorists as well.</a:t>
            </a:r>
          </a:p>
          <a:p>
            <a:r>
              <a:rPr lang="en-US" b="1" dirty="0"/>
              <a:t>Notes</a:t>
            </a:r>
            <a:r>
              <a:rPr lang="en-US" dirty="0"/>
              <a:t>: </a:t>
            </a:r>
            <a:r>
              <a:rPr lang="en-US" sz="1200" b="0" i="0" kern="1200" dirty="0">
                <a:solidFill>
                  <a:schemeClr val="tx1"/>
                </a:solidFill>
                <a:effectLst/>
                <a:latin typeface="+mn-lt"/>
                <a:ea typeface="+mn-ea"/>
                <a:cs typeface="+mn-cs"/>
              </a:rPr>
              <a:t>A crash modification factor (CMF) is a multiplicative factor used to compute the expected number of crashes after implementing a given countermeasure at a specific site. (A CMF below 1 indicates a crash reduction, while a CMF greater than 1 indicates an increase in crashes. A CMF of 1 would indicate no change in the number of crashes.)</a:t>
            </a:r>
            <a:endParaRPr lang="en-US" dirty="0"/>
          </a:p>
          <a:p>
            <a:r>
              <a:rPr lang="en-US" b="1" dirty="0"/>
              <a:t>Connection to Other Module: </a:t>
            </a:r>
            <a:r>
              <a:rPr lang="en-US" b="0" dirty="0"/>
              <a:t>Safety Analysis and Countermeasure Selection explains CMFs in more detail.</a:t>
            </a:r>
            <a:endParaRPr lang="en-US" b="1" dirty="0"/>
          </a:p>
          <a:p>
            <a:r>
              <a:rPr lang="en-US" b="1" dirty="0"/>
              <a:t>Source: </a:t>
            </a:r>
            <a:r>
              <a:rPr lang="en-US" sz="1200" b="0" i="0" kern="1200" dirty="0">
                <a:solidFill>
                  <a:schemeClr val="tx1"/>
                </a:solidFill>
                <a:effectLst/>
                <a:latin typeface="+mn-lt"/>
                <a:ea typeface="+mn-ea"/>
                <a:cs typeface="+mn-cs"/>
              </a:rPr>
              <a:t>Thomas, L., Sandt, L., Zegeer, C., Kumfer, W., Lang, K., Lan, B., ... &amp; Schneider, R. J. (2018). </a:t>
            </a:r>
            <a:r>
              <a:rPr lang="en-US" sz="1200" b="0" i="1" kern="1200" dirty="0">
                <a:solidFill>
                  <a:schemeClr val="tx1"/>
                </a:solidFill>
                <a:effectLst/>
                <a:latin typeface="+mn-lt"/>
                <a:ea typeface="+mn-ea"/>
                <a:cs typeface="+mn-cs"/>
              </a:rPr>
              <a:t>NCHRP 893: Systemic Pedestrian Safety Analysis</a:t>
            </a:r>
            <a:r>
              <a:rPr lang="en-US" sz="1200" b="0" i="0" kern="1200" dirty="0">
                <a:solidFill>
                  <a:schemeClr val="tx1"/>
                </a:solidFill>
                <a:effectLst/>
                <a:latin typeface="+mn-lt"/>
                <a:ea typeface="+mn-ea"/>
                <a:cs typeface="+mn-cs"/>
              </a:rPr>
              <a:t> (No. Project 17-73). National Cooperative Highway Research Program.</a:t>
            </a:r>
          </a:p>
          <a:p>
            <a:r>
              <a:rPr lang="en-US" sz="1200" b="0" i="0" kern="1200" dirty="0">
                <a:solidFill>
                  <a:schemeClr val="tx1"/>
                </a:solidFill>
                <a:effectLst/>
                <a:latin typeface="+mn-lt"/>
                <a:ea typeface="+mn-ea"/>
                <a:cs typeface="+mn-cs"/>
              </a:rPr>
              <a:t>(Image is </a:t>
            </a:r>
            <a:r>
              <a:rPr lang="en-US" dirty="0"/>
              <a:t>Table 17 in the report)</a:t>
            </a:r>
          </a:p>
        </p:txBody>
      </p:sp>
      <p:sp>
        <p:nvSpPr>
          <p:cNvPr id="4" name="Slide Number Placeholder 3"/>
          <p:cNvSpPr>
            <a:spLocks noGrp="1"/>
          </p:cNvSpPr>
          <p:nvPr>
            <p:ph type="sldNum" sz="quarter" idx="5"/>
          </p:nvPr>
        </p:nvSpPr>
        <p:spPr/>
        <p:txBody>
          <a:bodyPr/>
          <a:lstStyle/>
          <a:p>
            <a:fld id="{E5421500-ABA7-4F80-9F33-EE022DA3CCF5}" type="slidenum">
              <a:rPr lang="en-US" smtClean="0"/>
              <a:t>6</a:t>
            </a:fld>
            <a:endParaRPr lang="en-US"/>
          </a:p>
        </p:txBody>
      </p:sp>
    </p:spTree>
    <p:extLst>
      <p:ext uri="{BB962C8B-B14F-4D97-AF65-F5344CB8AC3E}">
        <p14:creationId xmlns:p14="http://schemas.microsoft.com/office/powerpoint/2010/main" val="6916256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sz="1200" b="0" i="0" kern="1200" dirty="0">
                <a:solidFill>
                  <a:schemeClr val="tx1"/>
                </a:solidFill>
                <a:effectLst/>
                <a:latin typeface="+mn-lt"/>
                <a:ea typeface="+mn-ea"/>
                <a:cs typeface="+mn-cs"/>
              </a:rPr>
              <a:t>The high cost of car ownership means that low-income families will have to spend a greater portion of their income on owning and operating a car or choose not to have one. If automobile travel is the only feasible mode of transportation in a community, low-income families are placed at a large disadvantage with very limited mobility. By providing safe and convenient pedestrian and bicycle facilities, the community can ensure that all citizens have access to a viable mode of transportation.</a:t>
            </a:r>
            <a:endParaRPr lang="en-US" sz="1200" b="1" i="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mn-lt"/>
                <a:ea typeface="+mn-ea"/>
                <a:cs typeface="+mn-cs"/>
              </a:rPr>
              <a:t>Source:</a:t>
            </a:r>
            <a:r>
              <a:rPr lang="en-US" sz="1200" b="0" i="0" kern="1200" dirty="0">
                <a:solidFill>
                  <a:schemeClr val="tx1"/>
                </a:solidFill>
                <a:effectLst/>
                <a:latin typeface="+mn-lt"/>
                <a:ea typeface="+mn-ea"/>
                <a:cs typeface="+mn-cs"/>
              </a:rPr>
              <a:t> Pedestrian and Bicycle Information Center (2019). “Equity.” Available: </a:t>
            </a:r>
            <a:r>
              <a:rPr lang="en-US" dirty="0"/>
              <a:t>http://www.pedbikeinfo.org/factsfigures/facts_equity.cfm. [Accessed June 2019]</a:t>
            </a:r>
            <a:endParaRPr lang="en-US" b="1" dirty="0"/>
          </a:p>
          <a:p>
            <a:r>
              <a:rPr lang="en-US" b="0" dirty="0"/>
              <a:t>Image taken by </a:t>
            </a:r>
            <a:r>
              <a:rPr lang="en-US" dirty="0" err="1"/>
              <a:t>Lyuba</a:t>
            </a:r>
            <a:r>
              <a:rPr lang="en-US" dirty="0"/>
              <a:t> </a:t>
            </a:r>
            <a:r>
              <a:rPr lang="en-US" dirty="0" err="1"/>
              <a:t>Zuyeva</a:t>
            </a:r>
            <a:r>
              <a:rPr lang="en-US" dirty="0"/>
              <a:t> on the Beltline Trail in southwest Atlanta, March 2019.</a:t>
            </a:r>
          </a:p>
        </p:txBody>
      </p:sp>
      <p:sp>
        <p:nvSpPr>
          <p:cNvPr id="4" name="Slide Number Placeholder 3"/>
          <p:cNvSpPr>
            <a:spLocks noGrp="1"/>
          </p:cNvSpPr>
          <p:nvPr>
            <p:ph type="sldNum" sz="quarter" idx="5"/>
          </p:nvPr>
        </p:nvSpPr>
        <p:spPr/>
        <p:txBody>
          <a:bodyPr/>
          <a:lstStyle/>
          <a:p>
            <a:fld id="{E5421500-ABA7-4F80-9F33-EE022DA3CCF5}" type="slidenum">
              <a:rPr lang="en-US" smtClean="0"/>
              <a:t>7</a:t>
            </a:fld>
            <a:endParaRPr lang="en-US"/>
          </a:p>
        </p:txBody>
      </p:sp>
    </p:spTree>
    <p:extLst>
      <p:ext uri="{BB962C8B-B14F-4D97-AF65-F5344CB8AC3E}">
        <p14:creationId xmlns:p14="http://schemas.microsoft.com/office/powerpoint/2010/main" val="162189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Key Message:</a:t>
            </a:r>
            <a:r>
              <a:rPr lang="en-US" altLang="en-US" dirty="0"/>
              <a:t> Walkable urban places can decrease combined household and transportation costs and mitigate the impact of rising housing costs in most growing metro areas. And in all areas, including rural communities, trails may be beneficial in promoting physical activity among segments of the population at highest risk for inactivity. </a:t>
            </a:r>
            <a:endParaRPr lang="en-US" altLang="en-US" b="1" dirty="0"/>
          </a:p>
          <a:p>
            <a:r>
              <a:rPr lang="en-US" altLang="en-US" b="1" dirty="0"/>
              <a:t>Notes: </a:t>
            </a:r>
          </a:p>
          <a:p>
            <a:pPr marL="171450" indent="-171450">
              <a:buFont typeface="Arial" panose="020B0604020202020204" pitchFamily="34" charset="0"/>
              <a:buChar char="•"/>
            </a:pPr>
            <a:r>
              <a:rPr lang="en-US" dirty="0"/>
              <a:t>A 2016 study found that for the 30 largest metro areas in the U.S.,  looking at </a:t>
            </a:r>
            <a:r>
              <a:rPr lang="en-US" sz="1200" b="0" i="0" kern="1200" dirty="0">
                <a:solidFill>
                  <a:schemeClr val="tx1"/>
                </a:solidFill>
                <a:effectLst/>
                <a:latin typeface="+mn-lt"/>
                <a:ea typeface="+mn-ea"/>
                <a:cs typeface="+mn-cs"/>
              </a:rPr>
              <a:t>moderate-income household (80 percent of area median income) spending on housing and transportation, and considering access to employment, the data show that the most walkable urban metros are also the most socially equitable (</a:t>
            </a:r>
            <a:r>
              <a:rPr lang="en-US" dirty="0" err="1"/>
              <a:t>Leinberger</a:t>
            </a:r>
            <a:r>
              <a:rPr lang="en-US" dirty="0"/>
              <a:t> and Rodriguez</a:t>
            </a:r>
            <a:r>
              <a:rPr lang="en-US" sz="1200" b="0" i="0" kern="1200" dirty="0">
                <a:solidFill>
                  <a:schemeClr val="tx1"/>
                </a:solidFill>
                <a:effectLst/>
                <a:latin typeface="+mn-lt"/>
                <a:ea typeface="+mn-ea"/>
                <a:cs typeface="+mn-cs"/>
              </a:rPr>
              <a:t>).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Low transportation costs and better access to employment offset the higher costs of housing. However, for equity to be a benefit of active transportation, facilities need to reach the people who need them the most. </a:t>
            </a:r>
            <a:r>
              <a:rPr lang="en-US" sz="1200" b="0" i="1" kern="1200" dirty="0">
                <a:solidFill>
                  <a:schemeClr val="tx1"/>
                </a:solidFill>
                <a:effectLst/>
                <a:latin typeface="+mn-lt"/>
                <a:ea typeface="+mn-ea"/>
                <a:cs typeface="+mn-cs"/>
              </a:rPr>
              <a:t>Bridging the Gap </a:t>
            </a:r>
            <a:r>
              <a:rPr lang="en-US" sz="1200" b="0" i="0" kern="1200" dirty="0">
                <a:solidFill>
                  <a:schemeClr val="tx1"/>
                </a:solidFill>
                <a:effectLst/>
                <a:latin typeface="+mn-lt"/>
                <a:ea typeface="+mn-ea"/>
                <a:cs typeface="+mn-cs"/>
              </a:rPr>
              <a:t>research found that 90 percent of streets have sidewalks in high income communities, compared to sidewalks on only 50 percent of streets in lower income communities. The same research also found that land use laws and development regulations in lower- and middle-income communities are less likely to include requirements that would promote walking and bicycling.</a:t>
            </a:r>
          </a:p>
          <a:p>
            <a:r>
              <a:rPr lang="en-US" sz="1200" b="1" i="0" kern="1200" dirty="0">
                <a:solidFill>
                  <a:schemeClr val="tx1"/>
                </a:solidFill>
                <a:effectLst/>
                <a:latin typeface="+mn-lt"/>
                <a:ea typeface="+mn-ea"/>
                <a:cs typeface="+mn-cs"/>
              </a:rPr>
              <a:t>Sources:</a:t>
            </a:r>
            <a:r>
              <a:rPr lang="en-US" sz="1200" b="0" i="0" kern="1200" dirty="0">
                <a:solidFill>
                  <a:schemeClr val="tx1"/>
                </a:solidFill>
                <a:effectLst/>
                <a:latin typeface="+mn-lt"/>
                <a:ea typeface="+mn-ea"/>
                <a:cs typeface="+mn-cs"/>
              </a:rPr>
              <a:t>  </a:t>
            </a:r>
          </a:p>
          <a:p>
            <a:pPr marL="228600" indent="-228600">
              <a:buFont typeface="+mj-lt"/>
              <a:buAutoNum type="arabicPeriod"/>
            </a:pPr>
            <a:r>
              <a:rPr lang="en-US" sz="1200" b="0" i="0" kern="1200" dirty="0" err="1">
                <a:solidFill>
                  <a:schemeClr val="tx1"/>
                </a:solidFill>
                <a:effectLst/>
                <a:latin typeface="+mn-lt"/>
                <a:ea typeface="+mn-ea"/>
                <a:cs typeface="+mn-cs"/>
              </a:rPr>
              <a:t>Leinberger</a:t>
            </a:r>
            <a:r>
              <a:rPr lang="en-US" sz="1200" b="0" i="0" kern="1200" dirty="0">
                <a:solidFill>
                  <a:schemeClr val="tx1"/>
                </a:solidFill>
                <a:effectLst/>
                <a:latin typeface="+mn-lt"/>
                <a:ea typeface="+mn-ea"/>
                <a:cs typeface="+mn-cs"/>
              </a:rPr>
              <a:t>, Christopher and Michael Rodrigues. (2016) </a:t>
            </a:r>
            <a:r>
              <a:rPr lang="en-US" sz="1200" b="0" i="1" kern="1200" dirty="0">
                <a:solidFill>
                  <a:schemeClr val="tx1"/>
                </a:solidFill>
                <a:effectLst/>
                <a:latin typeface="+mn-lt"/>
                <a:ea typeface="+mn-ea"/>
                <a:cs typeface="+mn-cs"/>
              </a:rPr>
              <a:t>Foot Traffic Ahead</a:t>
            </a:r>
            <a:r>
              <a:rPr lang="en-US" sz="1200" b="0" i="0" kern="1200" dirty="0">
                <a:solidFill>
                  <a:schemeClr val="tx1"/>
                </a:solidFill>
                <a:effectLst/>
                <a:latin typeface="+mn-lt"/>
                <a:ea typeface="+mn-ea"/>
                <a:cs typeface="+mn-cs"/>
              </a:rPr>
              <a:t>. The George Washington University School of Business. Available: </a:t>
            </a:r>
            <a:r>
              <a:rPr lang="en-US" dirty="0"/>
              <a:t>https://smartgrowthamerica.org/resources/foot-traffic-ahead-2016/</a:t>
            </a:r>
          </a:p>
          <a:p>
            <a:pPr marL="228600" indent="-228600">
              <a:buFont typeface="+mj-lt"/>
              <a:buAutoNum type="arabicPeriod"/>
            </a:pPr>
            <a:r>
              <a:rPr lang="en-US" dirty="0" err="1"/>
              <a:t>Thrun</a:t>
            </a:r>
            <a:r>
              <a:rPr lang="en-US" dirty="0"/>
              <a:t> E, </a:t>
            </a:r>
            <a:r>
              <a:rPr lang="en-US" dirty="0" err="1"/>
              <a:t>Chriqui</a:t>
            </a:r>
            <a:r>
              <a:rPr lang="en-US" dirty="0"/>
              <a:t> JF, Slater SJ, Barker DC, and </a:t>
            </a:r>
            <a:r>
              <a:rPr lang="en-US" dirty="0" err="1"/>
              <a:t>Chaloupka</a:t>
            </a:r>
            <a:r>
              <a:rPr lang="en-US" dirty="0"/>
              <a:t> FJ. (2012). </a:t>
            </a:r>
            <a:r>
              <a:rPr lang="en-US" i="1" dirty="0"/>
              <a:t>Using Local Land Use Laws to Facilitate Physical Activity - A BTG Research Brief</a:t>
            </a:r>
            <a:r>
              <a:rPr lang="en-US" dirty="0"/>
              <a:t>. Chicago, IL: Bridging the Gap Program, Health Policy Center, Institute for Health Research and Policy, University of Illinois at Chicago. Available: </a:t>
            </a:r>
            <a:r>
              <a:rPr lang="en-US" dirty="0">
                <a:hlinkClick r:id="rId3"/>
              </a:rPr>
              <a:t>http://www.bridgingthegapresearch.org/_asset/5q86hg/btg_land_use_pa_FINAL_03-09-12.pdf</a:t>
            </a:r>
            <a:endParaRPr lang="en-US" dirty="0"/>
          </a:p>
          <a:p>
            <a:pPr marL="228600" indent="-228600">
              <a:buFont typeface="+mj-lt"/>
              <a:buAutoNum type="arabicPeriod"/>
            </a:pPr>
            <a:r>
              <a:rPr lang="en-US" sz="1200" b="0" i="0" kern="1200" dirty="0">
                <a:solidFill>
                  <a:schemeClr val="tx1"/>
                </a:solidFill>
                <a:effectLst/>
                <a:latin typeface="+mn-lt"/>
                <a:ea typeface="+mn-ea"/>
                <a:cs typeface="+mn-cs"/>
              </a:rPr>
              <a:t>Brownson, R. C., </a:t>
            </a:r>
            <a:r>
              <a:rPr lang="en-US" sz="1200" b="0" i="0" kern="1200" dirty="0" err="1">
                <a:solidFill>
                  <a:schemeClr val="tx1"/>
                </a:solidFill>
                <a:effectLst/>
                <a:latin typeface="+mn-lt"/>
                <a:ea typeface="+mn-ea"/>
                <a:cs typeface="+mn-cs"/>
              </a:rPr>
              <a:t>Housemann</a:t>
            </a:r>
            <a:r>
              <a:rPr lang="en-US" sz="1200" b="0" i="0" kern="1200" dirty="0">
                <a:solidFill>
                  <a:schemeClr val="tx1"/>
                </a:solidFill>
                <a:effectLst/>
                <a:latin typeface="+mn-lt"/>
                <a:ea typeface="+mn-ea"/>
                <a:cs typeface="+mn-cs"/>
              </a:rPr>
              <a:t>, R. A., Brown, D. R., Jackson-Thompson, J., King, A. C., Malone, B. R., &amp; </a:t>
            </a:r>
            <a:r>
              <a:rPr lang="en-US" sz="1200" b="0" i="0" kern="1200" dirty="0" err="1">
                <a:solidFill>
                  <a:schemeClr val="tx1"/>
                </a:solidFill>
                <a:effectLst/>
                <a:latin typeface="+mn-lt"/>
                <a:ea typeface="+mn-ea"/>
                <a:cs typeface="+mn-cs"/>
              </a:rPr>
              <a:t>Sallis</a:t>
            </a:r>
            <a:r>
              <a:rPr lang="en-US" sz="1200" b="0" i="0" kern="1200" dirty="0">
                <a:solidFill>
                  <a:schemeClr val="tx1"/>
                </a:solidFill>
                <a:effectLst/>
                <a:latin typeface="+mn-lt"/>
                <a:ea typeface="+mn-ea"/>
                <a:cs typeface="+mn-cs"/>
              </a:rPr>
              <a:t>, J. F. (2000). Promoting physical activity in rural communities. </a:t>
            </a:r>
            <a:r>
              <a:rPr lang="en-US" sz="1200" b="0" i="1" kern="1200" dirty="0">
                <a:solidFill>
                  <a:schemeClr val="tx1"/>
                </a:solidFill>
                <a:effectLst/>
                <a:latin typeface="+mn-lt"/>
                <a:ea typeface="+mn-ea"/>
                <a:cs typeface="+mn-cs"/>
              </a:rPr>
              <a:t>American Journal of Preventive Medicine,18</a:t>
            </a:r>
            <a:r>
              <a:rPr lang="en-US" sz="1200" b="0" i="0" kern="1200" dirty="0">
                <a:solidFill>
                  <a:schemeClr val="tx1"/>
                </a:solidFill>
                <a:effectLst/>
                <a:latin typeface="+mn-lt"/>
                <a:ea typeface="+mn-ea"/>
                <a:cs typeface="+mn-cs"/>
              </a:rPr>
              <a:t>(3), 235-241. doi:10.1016/s0749-3797(99)00165-8</a:t>
            </a:r>
            <a:endParaRPr lang="en-US" dirty="0"/>
          </a:p>
          <a:p>
            <a:endParaRPr lang="en-US" b="0" dirty="0"/>
          </a:p>
          <a:p>
            <a:pPr marL="0" indent="0">
              <a:buFont typeface="Arial" panose="020B0604020202020204" pitchFamily="34" charset="0"/>
              <a:buNone/>
            </a:pPr>
            <a:r>
              <a:rPr lang="en-US" b="1" dirty="0"/>
              <a:t>Possible exercise:  </a:t>
            </a:r>
            <a:r>
              <a:rPr lang="en-US" b="0" dirty="0"/>
              <a:t>Invite students to break out in groups and examine the combined housing and transportation affordability index for some of the region’s neighborhoods—utilizing online mapping interface provided by the Center for Neighborhood Technology, </a:t>
            </a:r>
            <a:r>
              <a:rPr lang="en-US" dirty="0">
                <a:hlinkClick r:id="rId4"/>
              </a:rPr>
              <a:t>https://htaindex.cnt.org/</a:t>
            </a:r>
            <a:r>
              <a:rPr lang="en-US" dirty="0"/>
              <a:t>  </a:t>
            </a:r>
            <a:endParaRPr lang="en-US" b="1"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8</a:t>
            </a:fld>
            <a:endParaRPr lang="en-US"/>
          </a:p>
        </p:txBody>
      </p:sp>
    </p:spTree>
    <p:extLst>
      <p:ext uri="{BB962C8B-B14F-4D97-AF65-F5344CB8AC3E}">
        <p14:creationId xmlns:p14="http://schemas.microsoft.com/office/powerpoint/2010/main" val="14596721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Key Message:</a:t>
            </a:r>
            <a:r>
              <a:rPr lang="en-US" altLang="en-US" dirty="0"/>
              <a:t> Building streets so that they can accommodate people from age 8 to age 80 (approx.) means that the streets will work better for everyone. </a:t>
            </a:r>
            <a:endParaRPr lang="en-US" altLang="en-US" b="1" dirty="0"/>
          </a:p>
          <a:p>
            <a:r>
              <a:rPr lang="en-US" altLang="en-US" b="1" dirty="0"/>
              <a:t>Notes:</a:t>
            </a:r>
            <a:endParaRPr lang="en-US" dirty="0"/>
          </a:p>
          <a:p>
            <a:pPr marL="0" indent="0">
              <a:buFont typeface="Arial" panose="020B0604020202020204" pitchFamily="34" charset="0"/>
              <a:buNone/>
            </a:pPr>
            <a:r>
              <a:rPr lang="en-US" u="sng" dirty="0"/>
              <a:t>Accessibility vs. Mobility</a:t>
            </a:r>
          </a:p>
          <a:p>
            <a:pPr marL="171450" indent="-171450">
              <a:buFont typeface="Arial" panose="020B0604020202020204" pitchFamily="34" charset="0"/>
              <a:buChar char="•"/>
            </a:pPr>
            <a:r>
              <a:rPr lang="en-US" dirty="0"/>
              <a:t>As we learned in the Introduction module, the current U.S. road network is primarily designed for automobiles. </a:t>
            </a:r>
          </a:p>
          <a:p>
            <a:pPr marL="171450" indent="-171450">
              <a:buFont typeface="Arial" panose="020B0604020202020204" pitchFamily="34" charset="0"/>
              <a:buChar char="•"/>
            </a:pPr>
            <a:r>
              <a:rPr lang="en-US" dirty="0"/>
              <a:t>By improving facilities and awareness for bicycling and walking needs, we fill an unmet demand for those who are unable to or choose not to drive a car. </a:t>
            </a:r>
          </a:p>
          <a:p>
            <a:pPr marL="171450" indent="-171450">
              <a:buFont typeface="Arial" panose="020B0604020202020204" pitchFamily="34" charset="0"/>
              <a:buChar char="•"/>
            </a:pPr>
            <a:r>
              <a:rPr lang="en-US" dirty="0"/>
              <a:t>Active transportation increases accessibility. Previously, planners and engineers focused only on mobility, or the </a:t>
            </a:r>
            <a:r>
              <a:rPr lang="en-US" i="1" dirty="0"/>
              <a:t>movement</a:t>
            </a:r>
            <a:r>
              <a:rPr lang="en-US" dirty="0"/>
              <a:t> of people. Accessibility recognizes that transportation is the means to access employment, education, healthcare, housing, and other opportunities. By focusing on the </a:t>
            </a:r>
            <a:r>
              <a:rPr lang="en-US" i="1" dirty="0"/>
              <a:t>needs</a:t>
            </a:r>
            <a:r>
              <a:rPr lang="en-US" dirty="0"/>
              <a:t> of the people and not just their movement (mobility), we can more equitably improve transportation and active transportation. </a:t>
            </a:r>
          </a:p>
          <a:p>
            <a:pPr marL="0" indent="0">
              <a:buFont typeface="Arial" panose="020B0604020202020204" pitchFamily="34" charset="0"/>
              <a:buNone/>
            </a:pPr>
            <a:r>
              <a:rPr lang="en-US" u="sng" dirty="0"/>
              <a:t>Vulnerable Populations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Adding or enhancing active transportation facilities can more evenly distribute space for different users of the street, and especially those unable to drive, such as the elderly, children, low-income, or people with disabilities. This is especially crucial for quality of life and sense of freedom.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a:solidFill>
                  <a:schemeClr val="tx1"/>
                </a:solidFill>
                <a:effectLst/>
                <a:latin typeface="+mn-lt"/>
                <a:ea typeface="+mn-ea"/>
                <a:cs typeface="+mn-cs"/>
              </a:rPr>
              <a:t>In an assessment of health-related community characteristics, </a:t>
            </a:r>
            <a:r>
              <a:rPr lang="en-US" sz="1200" b="0" i="0" u="none" kern="1200" dirty="0">
                <a:solidFill>
                  <a:schemeClr val="tx1"/>
                </a:solidFill>
                <a:effectLst/>
                <a:latin typeface="+mn-lt"/>
                <a:ea typeface="+mn-ea"/>
                <a:cs typeface="+mn-cs"/>
              </a:rPr>
              <a:t>Urban Land Institute found </a:t>
            </a:r>
            <a:r>
              <a:rPr lang="en-US" sz="1200" b="0" i="0" kern="1200" dirty="0">
                <a:solidFill>
                  <a:schemeClr val="tx1"/>
                </a:solidFill>
                <a:effectLst/>
                <a:latin typeface="+mn-lt"/>
                <a:ea typeface="+mn-ea"/>
                <a:cs typeface="+mn-cs"/>
              </a:rPr>
              <a:t>that Latinos, African Americans, and millennials are more likely to report that crime or traffic in their neighborhood makes it unsafe to walk (America in 2015: A ULI Survey of Views on Housing, Transportation, and Community).</a:t>
            </a:r>
            <a:endParaRPr lang="en-US" dirty="0"/>
          </a:p>
          <a:p>
            <a:pPr marL="0" indent="0">
              <a:buFont typeface="Arial" panose="020B0604020202020204" pitchFamily="34" charset="0"/>
              <a:buNone/>
            </a:pPr>
            <a:r>
              <a:rPr lang="en-US" u="sng" dirty="0"/>
              <a:t>Different street users have different needs and levels of comfort</a:t>
            </a:r>
          </a:p>
          <a:p>
            <a:pPr marL="171450" indent="-171450">
              <a:buFont typeface="Arial" panose="020B0604020202020204" pitchFamily="34" charset="0"/>
              <a:buChar char="•"/>
            </a:pPr>
            <a:r>
              <a:rPr lang="en-US" dirty="0"/>
              <a:t>Different individuals using a street will have different needs and demands of that street.</a:t>
            </a:r>
          </a:p>
          <a:p>
            <a:pPr marL="628650" lvl="1" indent="-171450">
              <a:buFont typeface="Arial" panose="020B0604020202020204" pitchFamily="34" charset="0"/>
              <a:buChar char="•"/>
            </a:pPr>
            <a:r>
              <a:rPr lang="en-US" dirty="0"/>
              <a:t>Some individuals use sidewalks for a recreational purpose, while other users must use the sidewalk to commute to work or access transit.</a:t>
            </a:r>
          </a:p>
          <a:p>
            <a:pPr marL="171450" indent="-171450">
              <a:buFont typeface="Arial" panose="020B0604020202020204" pitchFamily="34" charset="0"/>
              <a:buChar char="•"/>
            </a:pPr>
            <a:r>
              <a:rPr lang="en-US" dirty="0"/>
              <a:t>We must ask ourselves, who is using streets, for what purposes, and do they have what they need in orderly to safely fulfill those purposes?</a:t>
            </a:r>
          </a:p>
          <a:p>
            <a:pPr marL="171450" indent="-171450">
              <a:buFont typeface="Arial" panose="020B0604020202020204" pitchFamily="34" charset="0"/>
              <a:buChar char="•"/>
            </a:pPr>
            <a:r>
              <a:rPr lang="en-US" dirty="0"/>
              <a:t>Active transportation infrastructure can mean different things to different people.</a:t>
            </a:r>
          </a:p>
          <a:p>
            <a:pPr marL="628650" lvl="1" indent="-171450">
              <a:buFont typeface="Arial" panose="020B0604020202020204" pitchFamily="34" charset="0"/>
              <a:buChar char="•"/>
            </a:pPr>
            <a:r>
              <a:rPr lang="en-US" dirty="0"/>
              <a:t>For example, a confident and experienced bicycle rider might feel fine with a shared lane marking or bike lane, but a family might prefer a separated bike lane.</a:t>
            </a:r>
          </a:p>
          <a:p>
            <a:pPr marL="0" lvl="0" indent="0">
              <a:buFont typeface="Arial" panose="020B0604020202020204" pitchFamily="34" charset="0"/>
              <a:buNone/>
            </a:pPr>
            <a:r>
              <a:rPr lang="en-US" b="1" dirty="0"/>
              <a:t>Source:</a:t>
            </a:r>
            <a:r>
              <a:rPr lang="en-US" dirty="0"/>
              <a:t> 8-80 Cities has additional resources to think about designing for people of all ages and abilities. Available: https://www.880cities.org/about-8-80-cities/ </a:t>
            </a:r>
          </a:p>
        </p:txBody>
      </p:sp>
      <p:sp>
        <p:nvSpPr>
          <p:cNvPr id="4" name="Slide Number Placeholder 3"/>
          <p:cNvSpPr>
            <a:spLocks noGrp="1"/>
          </p:cNvSpPr>
          <p:nvPr>
            <p:ph type="sldNum" sz="quarter" idx="5"/>
          </p:nvPr>
        </p:nvSpPr>
        <p:spPr/>
        <p:txBody>
          <a:bodyPr/>
          <a:lstStyle/>
          <a:p>
            <a:fld id="{E5421500-ABA7-4F80-9F33-EE022DA3CCF5}" type="slidenum">
              <a:rPr lang="en-US" smtClean="0"/>
              <a:t>9</a:t>
            </a:fld>
            <a:endParaRPr lang="en-US"/>
          </a:p>
        </p:txBody>
      </p:sp>
    </p:spTree>
    <p:extLst>
      <p:ext uri="{BB962C8B-B14F-4D97-AF65-F5344CB8AC3E}">
        <p14:creationId xmlns:p14="http://schemas.microsoft.com/office/powerpoint/2010/main" val="30596377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3438" y="1428751"/>
            <a:ext cx="7543800" cy="1945481"/>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483438" y="3429000"/>
            <a:ext cx="6461760" cy="8001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A977B6-207F-4547-BCF7-5FD09D754C7F}" type="datetime1">
              <a:rPr lang="en-US" smtClean="0"/>
              <a:t>9/30/2019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142B22-0C81-D541-BD0E-C81A6B3E065D}" type="datetime1">
              <a:rPr lang="en-US" smtClean="0"/>
              <a:t>9/30/2019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1752600" cy="4388644"/>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507628-551D-2844-B487-0C0568628B83}" type="datetime1">
              <a:rPr lang="en-US" smtClean="0"/>
              <a:t>9/30/2019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B5168F9-CCC8-A248-8ED3-86DCD6DC7E06}" type="datetime1">
              <a:rPr lang="en-US" smtClean="0"/>
              <a:t>9/30/2019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4114800"/>
            <a:ext cx="7659687" cy="8763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4" y="2889647"/>
            <a:ext cx="6135687" cy="122515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950DB5B-F5FE-4F4E-8D0F-FDEA6FB833B2}" type="datetime1">
              <a:rPr lang="en-US" smtClean="0"/>
              <a:t>9/30/2019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595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219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469D289-36CF-1E4B-88EA-D5DD5F8D19EE}" type="datetime1">
              <a:rPr lang="en-US" smtClean="0"/>
              <a:t>9/30/2019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595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3595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3219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3219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CC9A246-4443-B041-9EDB-4290C72D6CF3}" type="datetime1">
              <a:rPr lang="en-US" smtClean="0"/>
              <a:t>9/30/2019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B218FFF-2319-F047-B022-DEE85B594F7B}" type="datetime1">
              <a:rPr lang="en-US" smtClean="0"/>
              <a:t>9/30/2019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BCF22C-9B52-6448-B108-0FBB80CA351B}" type="datetime1">
              <a:rPr lang="en-US" smtClean="0"/>
              <a:t>9/30/2019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4121658"/>
            <a:ext cx="7772400" cy="44577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800" y="4572000"/>
            <a:ext cx="7772401" cy="4572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D557DDC-20AD-C146-AE7D-B4A85B269354}" type="datetime1">
              <a:rPr lang="en-US" smtClean="0"/>
              <a:t>9/30/2019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
        <p:nvSpPr>
          <p:cNvPr id="9" name="Content Placeholder 8"/>
          <p:cNvSpPr>
            <a:spLocks noGrp="1"/>
          </p:cNvSpPr>
          <p:nvPr>
            <p:ph sz="quarter" idx="13"/>
          </p:nvPr>
        </p:nvSpPr>
        <p:spPr>
          <a:xfrm>
            <a:off x="304800" y="285750"/>
            <a:ext cx="7772400" cy="370713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4121458"/>
            <a:ext cx="7772400" cy="445970"/>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301752" y="4572000"/>
            <a:ext cx="7772400" cy="45948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D2B4D7A7-FA7A-B247-A857-5958AD041A40}" type="datetime1">
              <a:rPr lang="en-US" smtClean="0"/>
              <a:t>9/30/2019</a:t>
            </a:fld>
            <a:endParaRPr lang="en-US"/>
          </a:p>
        </p:txBody>
      </p:sp>
      <p:sp>
        <p:nvSpPr>
          <p:cNvPr id="9" name="Slide Number Placeholder 8"/>
          <p:cNvSpPr>
            <a:spLocks noGrp="1"/>
          </p:cNvSpPr>
          <p:nvPr>
            <p:ph type="sldNum" sz="quarter" idx="11"/>
          </p:nvPr>
        </p:nvSpPr>
        <p:spPr/>
        <p:txBody>
          <a:bodyPr/>
          <a:lstStyle/>
          <a:p>
            <a:fld id="{588A7B10-5B59-5847-A2D4-DA6B67CC2B64}"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9508" y="205979"/>
            <a:ext cx="7620000" cy="85725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59508" y="1200150"/>
            <a:ext cx="7620000" cy="360045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360508" y="0"/>
            <a:ext cx="783492" cy="37540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360508" y="3754050"/>
            <a:ext cx="783492" cy="514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434096" y="3875970"/>
            <a:ext cx="626794" cy="29718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80A655B2-E5A1-4448-BEF0-D9D6743CAC4E}" type="slidenum">
              <a:rPr lang="en-US" smtClean="0"/>
              <a:t>‹#›</a:t>
            </a:fld>
            <a:endParaRPr lang="en-US" dirty="0"/>
          </a:p>
        </p:txBody>
      </p:sp>
      <p:sp>
        <p:nvSpPr>
          <p:cNvPr id="5" name="Footer Placeholder 4"/>
          <p:cNvSpPr>
            <a:spLocks noGrp="1"/>
          </p:cNvSpPr>
          <p:nvPr>
            <p:ph type="ftr" sz="quarter" idx="3"/>
          </p:nvPr>
        </p:nvSpPr>
        <p:spPr>
          <a:xfrm rot="16200000">
            <a:off x="7845988" y="2507502"/>
            <a:ext cx="1799825" cy="511843"/>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917988" y="777971"/>
            <a:ext cx="1655826" cy="511842"/>
          </a:xfrm>
          <a:prstGeom prst="rect">
            <a:avLst/>
          </a:prstGeom>
        </p:spPr>
        <p:txBody>
          <a:bodyPr vert="horz" lIns="91440" tIns="45720" rIns="91440" bIns="45720" rtlCol="0" anchor="ctr"/>
          <a:lstStyle>
            <a:lvl1pPr algn="l">
              <a:defRPr sz="1200">
                <a:solidFill>
                  <a:schemeClr val="bg2"/>
                </a:solidFill>
              </a:defRPr>
            </a:lvl1pPr>
          </a:lstStyle>
          <a:p>
            <a:fld id="{D2F46E13-67C5-254B-8ADE-42A83CA279DA}" type="datetime1">
              <a:rPr lang="en-US" smtClean="0"/>
              <a:t>9/30/2019</a:t>
            </a:fld>
            <a:endParaRPr lang="en-US" dirty="0"/>
          </a:p>
        </p:txBody>
      </p:sp>
      <p:pic>
        <p:nvPicPr>
          <p:cNvPr id="9" name="Picture 8" descr="FHWA_vertical_2013.eps"/>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388420" y="4366442"/>
            <a:ext cx="685800" cy="689378"/>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rgbClr val="005799"/>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unsplash.com/photos/rZ7aO1lorLU?utm_source=unsplash&amp;utm_medium=referral&amp;utm_content=creditCopyText"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6.jpg"/><Relationship Id="rId4" Type="http://schemas.openxmlformats.org/officeDocument/2006/relationships/hyperlink" Target="https://unsplash.com/search/photos/parking-lot?utm_source=unsplash&amp;utm_medium=referral&amp;utm_content=creditCopyText"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2EEEE-C004-4313-8529-CED7BA3EAA51}"/>
              </a:ext>
            </a:extLst>
          </p:cNvPr>
          <p:cNvSpPr>
            <a:spLocks noGrp="1"/>
          </p:cNvSpPr>
          <p:nvPr>
            <p:ph type="ctrTitle"/>
          </p:nvPr>
        </p:nvSpPr>
        <p:spPr>
          <a:xfrm>
            <a:off x="483438" y="510139"/>
            <a:ext cx="7543800" cy="2864093"/>
          </a:xfrm>
        </p:spPr>
        <p:txBody>
          <a:bodyPr>
            <a:normAutofit fontScale="90000"/>
          </a:bodyPr>
          <a:lstStyle/>
          <a:p>
            <a:r>
              <a:rPr lang="en-US" dirty="0"/>
              <a:t>The Benefits of Designing Streets for Walking and Bicycling</a:t>
            </a:r>
          </a:p>
        </p:txBody>
      </p:sp>
      <p:sp>
        <p:nvSpPr>
          <p:cNvPr id="3" name="Subtitle 2">
            <a:extLst>
              <a:ext uri="{FF2B5EF4-FFF2-40B4-BE49-F238E27FC236}">
                <a16:creationId xmlns:a16="http://schemas.microsoft.com/office/drawing/2014/main" id="{BC93B03A-2D2A-4010-A699-F53A95B26A54}"/>
              </a:ext>
            </a:extLst>
          </p:cNvPr>
          <p:cNvSpPr>
            <a:spLocks noGrp="1"/>
          </p:cNvSpPr>
          <p:nvPr>
            <p:ph type="subTitle" idx="1"/>
          </p:nvPr>
        </p:nvSpPr>
        <p:spPr/>
        <p:txBody>
          <a:bodyPr/>
          <a:lstStyle/>
          <a:p>
            <a:r>
              <a:rPr lang="en-US" dirty="0">
                <a:solidFill>
                  <a:schemeClr val="tx1"/>
                </a:solidFill>
              </a:rPr>
              <a:t>Instructor course information</a:t>
            </a:r>
          </a:p>
        </p:txBody>
      </p:sp>
      <p:sp>
        <p:nvSpPr>
          <p:cNvPr id="4" name="Slide Number Placeholder 3">
            <a:extLst>
              <a:ext uri="{FF2B5EF4-FFF2-40B4-BE49-F238E27FC236}">
                <a16:creationId xmlns:a16="http://schemas.microsoft.com/office/drawing/2014/main" id="{C7F70AF3-8692-4797-A5CA-5D9F759D0A38}"/>
              </a:ext>
            </a:extLst>
          </p:cNvPr>
          <p:cNvSpPr>
            <a:spLocks noGrp="1"/>
          </p:cNvSpPr>
          <p:nvPr>
            <p:ph type="sldNum" sz="quarter" idx="12"/>
          </p:nvPr>
        </p:nvSpPr>
        <p:spPr/>
        <p:txBody>
          <a:bodyPr/>
          <a:lstStyle/>
          <a:p>
            <a:fld id="{588A7B10-5B59-5847-A2D4-DA6B67CC2B64}" type="slidenum">
              <a:rPr lang="en-US" smtClean="0"/>
              <a:t>1</a:t>
            </a:fld>
            <a:endParaRPr lang="en-US" dirty="0"/>
          </a:p>
        </p:txBody>
      </p:sp>
    </p:spTree>
    <p:extLst>
      <p:ext uri="{BB962C8B-B14F-4D97-AF65-F5344CB8AC3E}">
        <p14:creationId xmlns:p14="http://schemas.microsoft.com/office/powerpoint/2010/main" val="2754760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10</a:t>
            </a:fld>
            <a:endParaRPr lang="en-US"/>
          </a:p>
        </p:txBody>
      </p:sp>
      <p:sp>
        <p:nvSpPr>
          <p:cNvPr id="8" name="Title 1">
            <a:extLst>
              <a:ext uri="{FF2B5EF4-FFF2-40B4-BE49-F238E27FC236}">
                <a16:creationId xmlns:a16="http://schemas.microsoft.com/office/drawing/2014/main" id="{52BDDFED-2F94-4646-88B6-997C47F3DD28}"/>
              </a:ext>
            </a:extLst>
          </p:cNvPr>
          <p:cNvSpPr>
            <a:spLocks noGrp="1"/>
          </p:cNvSpPr>
          <p:nvPr>
            <p:ph type="title"/>
          </p:nvPr>
        </p:nvSpPr>
        <p:spPr>
          <a:xfrm>
            <a:off x="278369" y="4308389"/>
            <a:ext cx="8425656" cy="675504"/>
          </a:xfrm>
        </p:spPr>
        <p:txBody>
          <a:bodyPr/>
          <a:lstStyle/>
          <a:p>
            <a:r>
              <a:rPr lang="en-US" dirty="0"/>
              <a:t>health</a:t>
            </a:r>
          </a:p>
        </p:txBody>
      </p:sp>
      <p:pic>
        <p:nvPicPr>
          <p:cNvPr id="5" name="Picture 2" descr="People walk and bike on a gravel path in a wooded area ">
            <a:extLst>
              <a:ext uri="{FF2B5EF4-FFF2-40B4-BE49-F238E27FC236}">
                <a16:creationId xmlns:a16="http://schemas.microsoft.com/office/drawing/2014/main" id="{D9FD1885-1DA4-434E-BCC8-EDFDCB99AEF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5213"/>
          <a:stretch/>
        </p:blipFill>
        <p:spPr bwMode="auto">
          <a:xfrm>
            <a:off x="1099896" y="159607"/>
            <a:ext cx="6230395" cy="3961959"/>
          </a:xfrm>
          <a:prstGeom prst="rect">
            <a:avLst/>
          </a:prstGeom>
          <a:noFill/>
          <a:ln w="9525">
            <a:solidFill>
              <a:schemeClr val="tx2"/>
            </a:solidFill>
          </a:ln>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ACBA0EC-A461-4F38-852D-F910C5D16075}"/>
              </a:ext>
            </a:extLst>
          </p:cNvPr>
          <p:cNvSpPr txBox="1"/>
          <p:nvPr/>
        </p:nvSpPr>
        <p:spPr>
          <a:xfrm rot="16200000">
            <a:off x="5893440" y="3445039"/>
            <a:ext cx="3135312" cy="261610"/>
          </a:xfrm>
          <a:prstGeom prst="rect">
            <a:avLst/>
          </a:prstGeom>
          <a:noFill/>
        </p:spPr>
        <p:txBody>
          <a:bodyPr wrap="square" rtlCol="0">
            <a:spAutoFit/>
          </a:bodyPr>
          <a:lstStyle/>
          <a:p>
            <a:pPr algn="r"/>
            <a:r>
              <a:rPr lang="en-US" sz="1050" i="1" dirty="0"/>
              <a:t>pedbikeimages.org – Laura Sandt</a:t>
            </a:r>
          </a:p>
        </p:txBody>
      </p:sp>
    </p:spTree>
    <p:extLst>
      <p:ext uri="{BB962C8B-B14F-4D97-AF65-F5344CB8AC3E}">
        <p14:creationId xmlns:p14="http://schemas.microsoft.com/office/powerpoint/2010/main" val="18008609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Individual Health</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405289"/>
            <a:ext cx="2470319" cy="3532232"/>
          </a:xfrm>
        </p:spPr>
        <p:txBody>
          <a:bodyPr>
            <a:normAutofit/>
          </a:bodyPr>
          <a:lstStyle/>
          <a:p>
            <a:r>
              <a:rPr lang="en-US" dirty="0"/>
              <a:t>Provide opportunities for physical activity</a:t>
            </a:r>
          </a:p>
          <a:p>
            <a:r>
              <a:rPr lang="en-US" dirty="0"/>
              <a:t>Support aging in place</a:t>
            </a:r>
          </a:p>
          <a:p>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11</a:t>
            </a:fld>
            <a:endParaRPr lang="en-US" dirty="0"/>
          </a:p>
        </p:txBody>
      </p:sp>
      <p:pic>
        <p:nvPicPr>
          <p:cNvPr id="6" name="Picture 5" descr="Multiple people walk and bike on a paved path which is adjacent to a beach front ">
            <a:extLst>
              <a:ext uri="{FF2B5EF4-FFF2-40B4-BE49-F238E27FC236}">
                <a16:creationId xmlns:a16="http://schemas.microsoft.com/office/drawing/2014/main" id="{7034C6D4-636C-4A26-B55C-791DC4220B5B}"/>
              </a:ext>
            </a:extLst>
          </p:cNvPr>
          <p:cNvPicPr>
            <a:picLocks noChangeAspect="1"/>
          </p:cNvPicPr>
          <p:nvPr/>
        </p:nvPicPr>
        <p:blipFill>
          <a:blip r:embed="rId3"/>
          <a:srcRect/>
          <a:stretch/>
        </p:blipFill>
        <p:spPr>
          <a:xfrm>
            <a:off x="3054763" y="1405289"/>
            <a:ext cx="5090579" cy="2579570"/>
          </a:xfrm>
          <a:prstGeom prst="rect">
            <a:avLst/>
          </a:prstGeom>
          <a:ln>
            <a:solidFill>
              <a:schemeClr val="tx2"/>
            </a:solidFill>
          </a:ln>
        </p:spPr>
      </p:pic>
      <p:sp>
        <p:nvSpPr>
          <p:cNvPr id="9" name="TextBox 8">
            <a:extLst>
              <a:ext uri="{FF2B5EF4-FFF2-40B4-BE49-F238E27FC236}">
                <a16:creationId xmlns:a16="http://schemas.microsoft.com/office/drawing/2014/main" id="{9DB88917-2D7E-4516-A6A8-33AF7E97ECDA}"/>
              </a:ext>
            </a:extLst>
          </p:cNvPr>
          <p:cNvSpPr txBox="1"/>
          <p:nvPr/>
        </p:nvSpPr>
        <p:spPr>
          <a:xfrm>
            <a:off x="5010030" y="3954884"/>
            <a:ext cx="3135312" cy="261610"/>
          </a:xfrm>
          <a:prstGeom prst="rect">
            <a:avLst/>
          </a:prstGeom>
          <a:noFill/>
        </p:spPr>
        <p:txBody>
          <a:bodyPr wrap="square" rtlCol="0">
            <a:spAutoFit/>
          </a:bodyPr>
          <a:lstStyle/>
          <a:p>
            <a:pPr algn="r"/>
            <a:r>
              <a:rPr lang="en-US" sz="1050" i="1" dirty="0"/>
              <a:t>pedbikeimages.org – Dan Burden</a:t>
            </a:r>
          </a:p>
        </p:txBody>
      </p:sp>
    </p:spTree>
    <p:extLst>
      <p:ext uri="{BB962C8B-B14F-4D97-AF65-F5344CB8AC3E}">
        <p14:creationId xmlns:p14="http://schemas.microsoft.com/office/powerpoint/2010/main" val="39684158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6B1EEB1-E886-479F-B19C-D65D834F6F77}"/>
              </a:ext>
            </a:extLst>
          </p:cNvPr>
          <p:cNvSpPr>
            <a:spLocks noGrp="1"/>
          </p:cNvSpPr>
          <p:nvPr>
            <p:ph type="sldNum" sz="quarter" idx="12"/>
          </p:nvPr>
        </p:nvSpPr>
        <p:spPr/>
        <p:txBody>
          <a:bodyPr/>
          <a:lstStyle/>
          <a:p>
            <a:fld id="{588A7B10-5B59-5847-A2D4-DA6B67CC2B64}" type="slidenum">
              <a:rPr lang="en-US" smtClean="0"/>
              <a:t>12</a:t>
            </a:fld>
            <a:endParaRPr lang="en-US"/>
          </a:p>
        </p:txBody>
      </p:sp>
      <p:sp>
        <p:nvSpPr>
          <p:cNvPr id="5" name="Title 3">
            <a:extLst>
              <a:ext uri="{FF2B5EF4-FFF2-40B4-BE49-F238E27FC236}">
                <a16:creationId xmlns:a16="http://schemas.microsoft.com/office/drawing/2014/main" id="{E9B0C279-F7AA-425B-9B3D-B3D20F3133AB}"/>
              </a:ext>
            </a:extLst>
          </p:cNvPr>
          <p:cNvSpPr txBox="1">
            <a:spLocks/>
          </p:cNvSpPr>
          <p:nvPr/>
        </p:nvSpPr>
        <p:spPr>
          <a:xfrm>
            <a:off x="357809" y="274640"/>
            <a:ext cx="7641391" cy="1125406"/>
          </a:xfrm>
          <a:prstGeom prst="rect">
            <a:avLst/>
          </a:prstGeom>
        </p:spPr>
        <p:txBody>
          <a:bodyPr vert="horz" lIns="91440" tIns="45720" rIns="91440" bIns="45720" rtlCol="0" anchor="ctr">
            <a:noAutofit/>
          </a:bodyPr>
          <a:lst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a:lstStyle>
          <a:p>
            <a:r>
              <a:rPr lang="en-US" sz="3200" dirty="0"/>
              <a:t>Health Benefits Associated with Regular Physical Activity</a:t>
            </a:r>
          </a:p>
        </p:txBody>
      </p:sp>
      <p:sp>
        <p:nvSpPr>
          <p:cNvPr id="6" name="Content Placeholder 4">
            <a:extLst>
              <a:ext uri="{FF2B5EF4-FFF2-40B4-BE49-F238E27FC236}">
                <a16:creationId xmlns:a16="http://schemas.microsoft.com/office/drawing/2014/main" id="{68F3BAC1-6838-4C08-81B9-2C9B28A0D0EC}"/>
              </a:ext>
            </a:extLst>
          </p:cNvPr>
          <p:cNvSpPr txBox="1">
            <a:spLocks/>
          </p:cNvSpPr>
          <p:nvPr/>
        </p:nvSpPr>
        <p:spPr>
          <a:xfrm>
            <a:off x="263946" y="1558456"/>
            <a:ext cx="8007857" cy="2522375"/>
          </a:xfrm>
          <a:prstGeom prst="rect">
            <a:avLst/>
          </a:prstGeom>
        </p:spPr>
        <p:txBody>
          <a:bodyPr vert="horz" lIns="91440" tIns="45720" rIns="91440" bIns="45720" numCol="2" rtlCol="0">
            <a:normAutofit fontScale="62500" lnSpcReduction="20000"/>
          </a:bodyPr>
          <a:lst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rgbClr val="005799"/>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r>
              <a:rPr lang="en-US" sz="2000" dirty="0"/>
              <a:t>Lower risk of all-cause mortality</a:t>
            </a:r>
          </a:p>
          <a:p>
            <a:r>
              <a:rPr lang="en-US" sz="2000" dirty="0"/>
              <a:t>Lower risk of cardiovascular disease mortality</a:t>
            </a:r>
          </a:p>
          <a:p>
            <a:r>
              <a:rPr lang="en-US" sz="2000" dirty="0"/>
              <a:t>Lower risk of cardiovascular disease</a:t>
            </a:r>
          </a:p>
          <a:p>
            <a:r>
              <a:rPr lang="en-US" sz="2000" dirty="0"/>
              <a:t>Lower risk of hypertension</a:t>
            </a:r>
          </a:p>
          <a:p>
            <a:r>
              <a:rPr lang="en-US" sz="2000" dirty="0"/>
              <a:t>Lower risk of type 2 diabetes</a:t>
            </a:r>
          </a:p>
          <a:p>
            <a:r>
              <a:rPr lang="en-US" sz="2000" dirty="0"/>
              <a:t>Lower risk of adverse blood lipid profile</a:t>
            </a:r>
          </a:p>
          <a:p>
            <a:r>
              <a:rPr lang="en-US" sz="2000" dirty="0"/>
              <a:t>Lower risk of cancers of the bladder, breast, colon, endometrium, esophagus, kidney, lung, and stomach</a:t>
            </a:r>
          </a:p>
          <a:p>
            <a:r>
              <a:rPr lang="en-US" sz="2000" dirty="0"/>
              <a:t>Increased cognition</a:t>
            </a:r>
          </a:p>
          <a:p>
            <a:r>
              <a:rPr lang="en-US" sz="2000" dirty="0"/>
              <a:t>Reduced risk of dementia</a:t>
            </a:r>
          </a:p>
          <a:p>
            <a:r>
              <a:rPr lang="en-US" sz="2000" dirty="0"/>
              <a:t>Improved quality of life</a:t>
            </a:r>
          </a:p>
          <a:p>
            <a:r>
              <a:rPr lang="en-US" sz="2000" dirty="0"/>
              <a:t>Reduced anxiety</a:t>
            </a:r>
          </a:p>
          <a:p>
            <a:r>
              <a:rPr lang="en-US" sz="2000" dirty="0"/>
              <a:t>Reduced risk of depression</a:t>
            </a:r>
          </a:p>
          <a:p>
            <a:r>
              <a:rPr lang="en-US" sz="2000" dirty="0"/>
              <a:t>Improved sleep</a:t>
            </a:r>
          </a:p>
          <a:p>
            <a:r>
              <a:rPr lang="en-US" sz="2000" dirty="0"/>
              <a:t>Slowed or reduced weight gain</a:t>
            </a:r>
          </a:p>
          <a:p>
            <a:r>
              <a:rPr lang="en-US" sz="2000" dirty="0"/>
              <a:t>Weight loss</a:t>
            </a:r>
          </a:p>
          <a:p>
            <a:r>
              <a:rPr lang="en-US" sz="2000" dirty="0"/>
              <a:t>Prevention of weight regain</a:t>
            </a:r>
          </a:p>
          <a:p>
            <a:r>
              <a:rPr lang="en-US" sz="2000" dirty="0"/>
              <a:t>Improved physical function</a:t>
            </a:r>
          </a:p>
          <a:p>
            <a:r>
              <a:rPr lang="en-US" sz="2000" dirty="0"/>
              <a:t>Lower risk of falls (older adults)</a:t>
            </a:r>
          </a:p>
          <a:p>
            <a:r>
              <a:rPr lang="en-US" sz="2000" dirty="0"/>
              <a:t>Lower risk of fall-related injuries</a:t>
            </a:r>
          </a:p>
          <a:p>
            <a:r>
              <a:rPr lang="en-US" sz="2000" dirty="0"/>
              <a:t>Improved bone health (age 3-17 years)</a:t>
            </a:r>
          </a:p>
          <a:p>
            <a:r>
              <a:rPr lang="en-US" sz="2000" dirty="0"/>
              <a:t>Improved cardiometabolic health (age 6-17 years)</a:t>
            </a:r>
          </a:p>
        </p:txBody>
      </p:sp>
      <p:sp>
        <p:nvSpPr>
          <p:cNvPr id="7" name="TextBox 6">
            <a:extLst>
              <a:ext uri="{FF2B5EF4-FFF2-40B4-BE49-F238E27FC236}">
                <a16:creationId xmlns:a16="http://schemas.microsoft.com/office/drawing/2014/main" id="{C5033F0A-BE76-41DD-8BB2-434B16F70917}"/>
              </a:ext>
            </a:extLst>
          </p:cNvPr>
          <p:cNvSpPr txBox="1"/>
          <p:nvPr/>
        </p:nvSpPr>
        <p:spPr>
          <a:xfrm>
            <a:off x="746399" y="4082643"/>
            <a:ext cx="7252801" cy="430887"/>
          </a:xfrm>
          <a:prstGeom prst="rect">
            <a:avLst/>
          </a:prstGeom>
          <a:noFill/>
        </p:spPr>
        <p:txBody>
          <a:bodyPr wrap="square" rtlCol="0">
            <a:spAutoFit/>
          </a:bodyPr>
          <a:lstStyle/>
          <a:p>
            <a:pPr algn="r"/>
            <a:r>
              <a:rPr lang="en-US" sz="1050" i="1" dirty="0"/>
              <a:t>Source: Table 2.1 from the Physical Activity Guidelines for Americans: 2</a:t>
            </a:r>
            <a:r>
              <a:rPr lang="en-US" sz="1050" i="1" baseline="30000" dirty="0"/>
              <a:t>nd</a:t>
            </a:r>
            <a:r>
              <a:rPr lang="en-US" sz="1050" i="1" dirty="0"/>
              <a:t> Edition, 2018, </a:t>
            </a:r>
          </a:p>
          <a:p>
            <a:pPr algn="r"/>
            <a:r>
              <a:rPr lang="en-US" sz="1050" i="1" dirty="0"/>
              <a:t>U.S. Department of Health and Human Services</a:t>
            </a:r>
          </a:p>
        </p:txBody>
      </p:sp>
    </p:spTree>
    <p:extLst>
      <p:ext uri="{BB962C8B-B14F-4D97-AF65-F5344CB8AC3E}">
        <p14:creationId xmlns:p14="http://schemas.microsoft.com/office/powerpoint/2010/main" val="42882216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a:xfrm>
            <a:off x="359508" y="141883"/>
            <a:ext cx="7620000" cy="857250"/>
          </a:xfrm>
        </p:spPr>
        <p:txBody>
          <a:bodyPr/>
          <a:lstStyle/>
          <a:p>
            <a:r>
              <a:rPr lang="en-US" dirty="0"/>
              <a:t>Community Health</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13</a:t>
            </a:fld>
            <a:endParaRPr lang="en-US" dirty="0"/>
          </a:p>
        </p:txBody>
      </p:sp>
      <p:pic>
        <p:nvPicPr>
          <p:cNvPr id="9" name="Picture 8" descr="Two people cross the street at a brightly and colorfully painted crosswalk &#10;&#10;">
            <a:extLst>
              <a:ext uri="{FF2B5EF4-FFF2-40B4-BE49-F238E27FC236}">
                <a16:creationId xmlns:a16="http://schemas.microsoft.com/office/drawing/2014/main" id="{9A4AEA7B-9233-424F-9AA7-31882D9CAE86}"/>
              </a:ext>
            </a:extLst>
          </p:cNvPr>
          <p:cNvPicPr>
            <a:picLocks noChangeAspect="1"/>
          </p:cNvPicPr>
          <p:nvPr/>
        </p:nvPicPr>
        <p:blipFill rotWithShape="1">
          <a:blip r:embed="rId3"/>
          <a:srcRect l="6956" t="9412" r="23138" b="30493"/>
          <a:stretch/>
        </p:blipFill>
        <p:spPr>
          <a:xfrm>
            <a:off x="2997642" y="1229785"/>
            <a:ext cx="4981866" cy="2408968"/>
          </a:xfrm>
          <a:prstGeom prst="rect">
            <a:avLst/>
          </a:prstGeom>
          <a:ln w="9525">
            <a:solidFill>
              <a:schemeClr val="tx2"/>
            </a:solidFill>
          </a:ln>
        </p:spPr>
      </p:pic>
      <p:sp>
        <p:nvSpPr>
          <p:cNvPr id="10" name="TextBox 9">
            <a:extLst>
              <a:ext uri="{FF2B5EF4-FFF2-40B4-BE49-F238E27FC236}">
                <a16:creationId xmlns:a16="http://schemas.microsoft.com/office/drawing/2014/main" id="{361268DC-907E-475B-B60C-5CDF9D510EAF}"/>
              </a:ext>
            </a:extLst>
          </p:cNvPr>
          <p:cNvSpPr txBox="1"/>
          <p:nvPr/>
        </p:nvSpPr>
        <p:spPr>
          <a:xfrm>
            <a:off x="4934562" y="3638753"/>
            <a:ext cx="3135312" cy="253916"/>
          </a:xfrm>
          <a:prstGeom prst="rect">
            <a:avLst/>
          </a:prstGeom>
          <a:noFill/>
        </p:spPr>
        <p:txBody>
          <a:bodyPr wrap="square" rtlCol="0">
            <a:spAutoFit/>
          </a:bodyPr>
          <a:lstStyle/>
          <a:p>
            <a:pPr algn="r"/>
            <a:r>
              <a:rPr lang="en-US" sz="1050" i="1" dirty="0"/>
              <a:t>pedbikeimages.org – Brandon Whyte</a:t>
            </a:r>
          </a:p>
        </p:txBody>
      </p:sp>
      <p:sp>
        <p:nvSpPr>
          <p:cNvPr id="7" name="Content Placeholder 2">
            <a:extLst>
              <a:ext uri="{FF2B5EF4-FFF2-40B4-BE49-F238E27FC236}">
                <a16:creationId xmlns:a16="http://schemas.microsoft.com/office/drawing/2014/main" id="{86A2EE93-66A2-4180-9255-63E5AF274B6C}"/>
              </a:ext>
            </a:extLst>
          </p:cNvPr>
          <p:cNvSpPr txBox="1">
            <a:spLocks/>
          </p:cNvSpPr>
          <p:nvPr/>
        </p:nvSpPr>
        <p:spPr>
          <a:xfrm>
            <a:off x="342377" y="1103139"/>
            <a:ext cx="2470319" cy="3532232"/>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rgbClr val="005799"/>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r>
              <a:rPr lang="en-US" dirty="0"/>
              <a:t>Promotes and enables social interaction and engagement</a:t>
            </a:r>
          </a:p>
          <a:p>
            <a:endParaRPr lang="en-US" dirty="0"/>
          </a:p>
        </p:txBody>
      </p:sp>
    </p:spTree>
    <p:extLst>
      <p:ext uri="{BB962C8B-B14F-4D97-AF65-F5344CB8AC3E}">
        <p14:creationId xmlns:p14="http://schemas.microsoft.com/office/powerpoint/2010/main" val="42311901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The Health Risks of Inaction</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344707"/>
            <a:ext cx="7610600" cy="3199158"/>
          </a:xfrm>
        </p:spPr>
        <p:txBody>
          <a:bodyPr>
            <a:normAutofit/>
          </a:bodyPr>
          <a:lstStyle/>
          <a:p>
            <a:r>
              <a:rPr lang="en-US" dirty="0"/>
              <a:t>Globally, physical inactivity accounts for roughly 9% of premature mortality (Lee et al., 2012)</a:t>
            </a:r>
          </a:p>
          <a:p>
            <a:r>
              <a:rPr lang="en-US" dirty="0"/>
              <a:t>In the US, obesity costs account for ~9% of all health care spending (APHA)</a:t>
            </a:r>
          </a:p>
          <a:p>
            <a:r>
              <a:rPr lang="en-US" dirty="0"/>
              <a:t>Some of these negative outcomes are “attributable to </a:t>
            </a:r>
            <a:r>
              <a:rPr lang="en-US" b="1" dirty="0"/>
              <a:t>auto-oriented transportation </a:t>
            </a:r>
            <a:r>
              <a:rPr lang="en-US" dirty="0"/>
              <a:t>that inadvertently limits opportunities for physical activity” (APHA)</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14</a:t>
            </a:fld>
            <a:endParaRPr lang="en-US" dirty="0"/>
          </a:p>
        </p:txBody>
      </p:sp>
    </p:spTree>
    <p:extLst>
      <p:ext uri="{BB962C8B-B14F-4D97-AF65-F5344CB8AC3E}">
        <p14:creationId xmlns:p14="http://schemas.microsoft.com/office/powerpoint/2010/main" val="7246658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7E142-B94D-4563-B867-BD4C42080F99}"/>
              </a:ext>
            </a:extLst>
          </p:cNvPr>
          <p:cNvSpPr>
            <a:spLocks noGrp="1"/>
          </p:cNvSpPr>
          <p:nvPr>
            <p:ph type="title"/>
          </p:nvPr>
        </p:nvSpPr>
        <p:spPr/>
        <p:txBody>
          <a:bodyPr/>
          <a:lstStyle/>
          <a:p>
            <a:r>
              <a:rPr lang="en-US" dirty="0"/>
              <a:t>Health and Aging in Place</a:t>
            </a:r>
          </a:p>
        </p:txBody>
      </p:sp>
      <p:sp>
        <p:nvSpPr>
          <p:cNvPr id="3" name="Content Placeholder 2">
            <a:extLst>
              <a:ext uri="{FF2B5EF4-FFF2-40B4-BE49-F238E27FC236}">
                <a16:creationId xmlns:a16="http://schemas.microsoft.com/office/drawing/2014/main" id="{E64C30D5-4D8A-4296-8685-98E4A658ED10}"/>
              </a:ext>
            </a:extLst>
          </p:cNvPr>
          <p:cNvSpPr>
            <a:spLocks noGrp="1"/>
          </p:cNvSpPr>
          <p:nvPr>
            <p:ph idx="1"/>
          </p:nvPr>
        </p:nvSpPr>
        <p:spPr/>
        <p:txBody>
          <a:bodyPr>
            <a:normAutofit fontScale="85000" lnSpcReduction="20000"/>
          </a:bodyPr>
          <a:lstStyle/>
          <a:p>
            <a:r>
              <a:rPr lang="en-US" sz="2400" dirty="0"/>
              <a:t>Mobility-related injuries are leading cause of injuries and death in older adults (65+)</a:t>
            </a:r>
          </a:p>
          <a:p>
            <a:r>
              <a:rPr lang="en-US" sz="2400" dirty="0"/>
              <a:t>Older adults 50% more likely than younger individuals to be struck and killed by car while walking</a:t>
            </a:r>
          </a:p>
          <a:p>
            <a:r>
              <a:rPr lang="en-US" sz="2400" dirty="0"/>
              <a:t>Older adult pedestrian fatality rates are increasing</a:t>
            </a:r>
          </a:p>
          <a:p>
            <a:r>
              <a:rPr lang="en-US" sz="2400" dirty="0"/>
              <a:t>Decreased mobility results in declining health and social isolation </a:t>
            </a:r>
          </a:p>
          <a:p>
            <a:r>
              <a:rPr lang="en-US" sz="2400" dirty="0"/>
              <a:t>Strategies to increase mobility for elderly:</a:t>
            </a:r>
          </a:p>
          <a:p>
            <a:pPr lvl="1"/>
            <a:r>
              <a:rPr lang="en-US" sz="2200" dirty="0"/>
              <a:t>Transit Oriented Development</a:t>
            </a:r>
          </a:p>
          <a:p>
            <a:pPr lvl="1"/>
            <a:r>
              <a:rPr lang="en-US" sz="2200" dirty="0"/>
              <a:t>Age-friendly street design</a:t>
            </a:r>
          </a:p>
          <a:p>
            <a:pPr marL="114300" indent="0">
              <a:buNone/>
            </a:pPr>
            <a:endParaRPr lang="en-US" dirty="0"/>
          </a:p>
          <a:p>
            <a:pPr marL="114300" indent="0">
              <a:buNone/>
            </a:pPr>
            <a:r>
              <a:rPr lang="en-US" dirty="0"/>
              <a:t> </a:t>
            </a:r>
          </a:p>
          <a:p>
            <a:endParaRPr lang="en-US" dirty="0"/>
          </a:p>
          <a:p>
            <a:endParaRPr lang="en-US" dirty="0"/>
          </a:p>
        </p:txBody>
      </p:sp>
      <p:sp>
        <p:nvSpPr>
          <p:cNvPr id="4" name="Slide Number Placeholder 3">
            <a:extLst>
              <a:ext uri="{FF2B5EF4-FFF2-40B4-BE49-F238E27FC236}">
                <a16:creationId xmlns:a16="http://schemas.microsoft.com/office/drawing/2014/main" id="{948884F9-9422-4B98-B962-6AA5F45E00ED}"/>
              </a:ext>
            </a:extLst>
          </p:cNvPr>
          <p:cNvSpPr>
            <a:spLocks noGrp="1"/>
          </p:cNvSpPr>
          <p:nvPr>
            <p:ph type="sldNum" sz="quarter" idx="12"/>
          </p:nvPr>
        </p:nvSpPr>
        <p:spPr/>
        <p:txBody>
          <a:bodyPr/>
          <a:lstStyle/>
          <a:p>
            <a:fld id="{588A7B10-5B59-5847-A2D4-DA6B67CC2B64}" type="slidenum">
              <a:rPr lang="en-US" smtClean="0"/>
              <a:t>15</a:t>
            </a:fld>
            <a:endParaRPr lang="en-US"/>
          </a:p>
        </p:txBody>
      </p:sp>
    </p:spTree>
    <p:extLst>
      <p:ext uri="{BB962C8B-B14F-4D97-AF65-F5344CB8AC3E}">
        <p14:creationId xmlns:p14="http://schemas.microsoft.com/office/powerpoint/2010/main" val="16759144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16</a:t>
            </a:fld>
            <a:endParaRPr lang="en-US"/>
          </a:p>
        </p:txBody>
      </p:sp>
      <p:sp>
        <p:nvSpPr>
          <p:cNvPr id="5" name="Title 1">
            <a:extLst>
              <a:ext uri="{FF2B5EF4-FFF2-40B4-BE49-F238E27FC236}">
                <a16:creationId xmlns:a16="http://schemas.microsoft.com/office/drawing/2014/main" id="{B2203149-EB5A-415F-98CB-3A17D6FF19AD}"/>
              </a:ext>
            </a:extLst>
          </p:cNvPr>
          <p:cNvSpPr txBox="1">
            <a:spLocks/>
          </p:cNvSpPr>
          <p:nvPr/>
        </p:nvSpPr>
        <p:spPr>
          <a:xfrm>
            <a:off x="278369" y="4308389"/>
            <a:ext cx="8425656" cy="675504"/>
          </a:xfrm>
          <a:prstGeom prst="rect">
            <a:avLst/>
          </a:prstGeom>
        </p:spPr>
        <p:txBody>
          <a:bodyPr vert="horz" lIns="91440" tIns="45720" rIns="91440" bIns="45720" rtlCol="0" anchor="t">
            <a:noAutofit/>
          </a:bodyPr>
          <a:lstStyle>
            <a:lvl1pPr algn="l" defTabSz="914400" rtl="0" eaLnBrk="1" latinLnBrk="0" hangingPunct="1">
              <a:spcBef>
                <a:spcPct val="0"/>
              </a:spcBef>
              <a:buNone/>
              <a:defRPr sz="3600" b="0" kern="1200" cap="all" spc="-100" baseline="0">
                <a:ln>
                  <a:noFill/>
                </a:ln>
                <a:solidFill>
                  <a:schemeClr val="tx2"/>
                </a:solidFill>
                <a:effectLst/>
                <a:latin typeface="+mj-lt"/>
                <a:ea typeface="+mj-ea"/>
                <a:cs typeface="+mj-cs"/>
              </a:defRPr>
            </a:lvl1pPr>
          </a:lstStyle>
          <a:p>
            <a:r>
              <a:rPr lang="en-US" dirty="0"/>
              <a:t>Environmental Stewardship</a:t>
            </a:r>
          </a:p>
        </p:txBody>
      </p:sp>
      <p:pic>
        <p:nvPicPr>
          <p:cNvPr id="6" name="Content Placeholder 10" descr="Pie chart. Titled &quot;Total U.S. Greenhouse Gas Emissions by Economic Sector in 2017&quot;. Transportation is 29 percent; electricity is 28 percent; industry is 22 percent; commercial &amp; residential is 12 percent; agriculture is 9 percent. ">
            <a:extLst>
              <a:ext uri="{FF2B5EF4-FFF2-40B4-BE49-F238E27FC236}">
                <a16:creationId xmlns:a16="http://schemas.microsoft.com/office/drawing/2014/main" id="{62C0BBFE-BA02-4FFA-9763-F391977189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8450" y="255294"/>
            <a:ext cx="3445493" cy="3830035"/>
          </a:xfrm>
          <a:prstGeom prst="rect">
            <a:avLst/>
          </a:prstGeom>
        </p:spPr>
      </p:pic>
      <p:sp>
        <p:nvSpPr>
          <p:cNvPr id="7" name="TextBox 6">
            <a:extLst>
              <a:ext uri="{FF2B5EF4-FFF2-40B4-BE49-F238E27FC236}">
                <a16:creationId xmlns:a16="http://schemas.microsoft.com/office/drawing/2014/main" id="{16A21E3A-4B5B-4B7E-9232-1294ED7D816C}"/>
              </a:ext>
            </a:extLst>
          </p:cNvPr>
          <p:cNvSpPr txBox="1"/>
          <p:nvPr/>
        </p:nvSpPr>
        <p:spPr>
          <a:xfrm rot="16200000">
            <a:off x="5747001" y="601477"/>
            <a:ext cx="1187800" cy="253916"/>
          </a:xfrm>
          <a:prstGeom prst="rect">
            <a:avLst/>
          </a:prstGeom>
          <a:noFill/>
        </p:spPr>
        <p:txBody>
          <a:bodyPr wrap="square" rtlCol="0">
            <a:spAutoFit/>
          </a:bodyPr>
          <a:lstStyle/>
          <a:p>
            <a:r>
              <a:rPr lang="en-US" sz="1050" dirty="0"/>
              <a:t>Source: EPA.GOV</a:t>
            </a:r>
          </a:p>
        </p:txBody>
      </p:sp>
    </p:spTree>
    <p:extLst>
      <p:ext uri="{BB962C8B-B14F-4D97-AF65-F5344CB8AC3E}">
        <p14:creationId xmlns:p14="http://schemas.microsoft.com/office/powerpoint/2010/main" val="7786807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a:xfrm>
            <a:off x="359508" y="205978"/>
            <a:ext cx="7620000" cy="1325073"/>
          </a:xfrm>
        </p:spPr>
        <p:txBody>
          <a:bodyPr/>
          <a:lstStyle/>
          <a:p>
            <a:r>
              <a:rPr lang="en-US" dirty="0"/>
              <a:t>Inefficiencies and Impacts of Auto-Oriented Transportation </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5064295" y="2373594"/>
            <a:ext cx="2562474" cy="1664218"/>
          </a:xfrm>
        </p:spPr>
        <p:txBody>
          <a:bodyPr>
            <a:normAutofit/>
          </a:bodyPr>
          <a:lstStyle/>
          <a:p>
            <a:pPr marL="114300" indent="0" algn="ctr">
              <a:buNone/>
            </a:pPr>
            <a:r>
              <a:rPr lang="en-US" dirty="0"/>
              <a:t>In 2017, 76% of Americans drove to work alone.</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17</a:t>
            </a:fld>
            <a:endParaRPr lang="en-US" dirty="0"/>
          </a:p>
        </p:txBody>
      </p:sp>
      <p:pic>
        <p:nvPicPr>
          <p:cNvPr id="4098" name="Picture 2" descr="Cars waiting in bumper to bumper traffic on a highway ">
            <a:extLst>
              <a:ext uri="{FF2B5EF4-FFF2-40B4-BE49-F238E27FC236}">
                <a16:creationId xmlns:a16="http://schemas.microsoft.com/office/drawing/2014/main" id="{9BEA8BD7-9D17-423C-A620-783D26A788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20" y="1781147"/>
            <a:ext cx="4078780" cy="3059794"/>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2CEDD705-95E1-4702-BEA2-44744FE1FA49}"/>
              </a:ext>
            </a:extLst>
          </p:cNvPr>
          <p:cNvSpPr/>
          <p:nvPr/>
        </p:nvSpPr>
        <p:spPr>
          <a:xfrm>
            <a:off x="1459462" y="4840941"/>
            <a:ext cx="3112538" cy="253916"/>
          </a:xfrm>
          <a:prstGeom prst="rect">
            <a:avLst/>
          </a:prstGeom>
        </p:spPr>
        <p:txBody>
          <a:bodyPr wrap="square">
            <a:spAutoFit/>
          </a:bodyPr>
          <a:lstStyle/>
          <a:p>
            <a:pPr algn="r"/>
            <a:r>
              <a:rPr lang="en-US" sz="1050" i="1" dirty="0"/>
              <a:t>Wikimedia Commons</a:t>
            </a:r>
          </a:p>
        </p:txBody>
      </p:sp>
    </p:spTree>
    <p:extLst>
      <p:ext uri="{BB962C8B-B14F-4D97-AF65-F5344CB8AC3E}">
        <p14:creationId xmlns:p14="http://schemas.microsoft.com/office/powerpoint/2010/main" val="28100989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Greener Infrastructure</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063229"/>
            <a:ext cx="4729824" cy="3825056"/>
          </a:xfrm>
        </p:spPr>
        <p:txBody>
          <a:bodyPr>
            <a:normAutofit/>
          </a:bodyPr>
          <a:lstStyle/>
          <a:p>
            <a:pPr marL="0" indent="0">
              <a:buNone/>
            </a:pPr>
            <a:r>
              <a:rPr lang="en-US" altLang="en-US" dirty="0"/>
              <a:t>Trail and pedestrian/bicycle projects offer opportunities for:</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18</a:t>
            </a:fld>
            <a:endParaRPr lang="en-US" dirty="0"/>
          </a:p>
        </p:txBody>
      </p:sp>
      <p:sp>
        <p:nvSpPr>
          <p:cNvPr id="6" name="Rectangle 5">
            <a:extLst>
              <a:ext uri="{FF2B5EF4-FFF2-40B4-BE49-F238E27FC236}">
                <a16:creationId xmlns:a16="http://schemas.microsoft.com/office/drawing/2014/main" id="{7F24FF11-3855-45C3-AEAE-E3E1FC21E297}"/>
              </a:ext>
            </a:extLst>
          </p:cNvPr>
          <p:cNvSpPr/>
          <p:nvPr/>
        </p:nvSpPr>
        <p:spPr>
          <a:xfrm>
            <a:off x="240116" y="1760695"/>
            <a:ext cx="3700948" cy="2492990"/>
          </a:xfrm>
          <a:prstGeom prst="rect">
            <a:avLst/>
          </a:prstGeom>
        </p:spPr>
        <p:txBody>
          <a:bodyPr wrap="square">
            <a:spAutoFit/>
          </a:bodyPr>
          <a:lstStyle/>
          <a:p>
            <a:pPr marL="640080" lvl="1" indent="-342900" defTabSz="914400">
              <a:spcBef>
                <a:spcPct val="20000"/>
              </a:spcBef>
              <a:buClr>
                <a:srgbClr val="BEBEBE"/>
              </a:buClr>
              <a:buFont typeface="Arial" pitchFamily="34" charset="0"/>
              <a:buChar char="•"/>
            </a:pPr>
            <a:r>
              <a:rPr lang="en-US" altLang="en-US" sz="2000" dirty="0">
                <a:solidFill>
                  <a:srgbClr val="005799"/>
                </a:solidFill>
              </a:rPr>
              <a:t>Stormwater management</a:t>
            </a:r>
          </a:p>
          <a:p>
            <a:pPr marL="640080" lvl="1" indent="-342900" defTabSz="914400">
              <a:spcBef>
                <a:spcPct val="20000"/>
              </a:spcBef>
              <a:buClr>
                <a:srgbClr val="BEBEBE"/>
              </a:buClr>
              <a:buFont typeface="Arial" pitchFamily="34" charset="0"/>
              <a:buChar char="•"/>
            </a:pPr>
            <a:r>
              <a:rPr lang="en-US" altLang="en-US" sz="2000" dirty="0">
                <a:solidFill>
                  <a:srgbClr val="005799"/>
                </a:solidFill>
              </a:rPr>
              <a:t>Improved air quality</a:t>
            </a:r>
          </a:p>
          <a:p>
            <a:pPr marL="640080" lvl="1" indent="-342900" defTabSz="914400">
              <a:spcBef>
                <a:spcPct val="20000"/>
              </a:spcBef>
              <a:buClr>
                <a:srgbClr val="BEBEBE"/>
              </a:buClr>
              <a:buFont typeface="Arial" pitchFamily="34" charset="0"/>
              <a:buChar char="•"/>
            </a:pPr>
            <a:r>
              <a:rPr lang="en-US" altLang="en-US" sz="2000" dirty="0">
                <a:solidFill>
                  <a:srgbClr val="005799"/>
                </a:solidFill>
              </a:rPr>
              <a:t>Reduced urban heat island effect</a:t>
            </a:r>
          </a:p>
          <a:p>
            <a:pPr marL="640080" lvl="1" indent="-342900" defTabSz="914400">
              <a:spcBef>
                <a:spcPct val="20000"/>
              </a:spcBef>
              <a:buClr>
                <a:srgbClr val="BEBEBE"/>
              </a:buClr>
              <a:buFont typeface="Arial" pitchFamily="34" charset="0"/>
              <a:buChar char="•"/>
            </a:pPr>
            <a:r>
              <a:rPr lang="en-US" altLang="en-US" sz="2000" dirty="0">
                <a:solidFill>
                  <a:srgbClr val="005799"/>
                </a:solidFill>
              </a:rPr>
              <a:t>Reduced noise pollution</a:t>
            </a:r>
          </a:p>
          <a:p>
            <a:pPr marL="640080" lvl="1" indent="-342900" defTabSz="914400">
              <a:spcBef>
                <a:spcPct val="20000"/>
              </a:spcBef>
              <a:buClr>
                <a:srgbClr val="BEBEBE"/>
              </a:buClr>
              <a:buFont typeface="Arial" pitchFamily="34" charset="0"/>
              <a:buChar char="•"/>
            </a:pPr>
            <a:r>
              <a:rPr lang="en-US" altLang="en-US" sz="2000" dirty="0">
                <a:solidFill>
                  <a:srgbClr val="005799"/>
                </a:solidFill>
              </a:rPr>
              <a:t>Creation of recreational open space</a:t>
            </a:r>
          </a:p>
        </p:txBody>
      </p:sp>
      <p:sp>
        <p:nvSpPr>
          <p:cNvPr id="8" name="Rectangle 7">
            <a:extLst>
              <a:ext uri="{FF2B5EF4-FFF2-40B4-BE49-F238E27FC236}">
                <a16:creationId xmlns:a16="http://schemas.microsoft.com/office/drawing/2014/main" id="{3FE298F6-D21D-4502-8E2A-A4BE5D474712}"/>
              </a:ext>
            </a:extLst>
          </p:cNvPr>
          <p:cNvSpPr/>
          <p:nvPr/>
        </p:nvSpPr>
        <p:spPr>
          <a:xfrm>
            <a:off x="5725683" y="4642064"/>
            <a:ext cx="2253825" cy="253916"/>
          </a:xfrm>
          <a:prstGeom prst="rect">
            <a:avLst/>
          </a:prstGeom>
        </p:spPr>
        <p:txBody>
          <a:bodyPr wrap="square">
            <a:spAutoFit/>
          </a:bodyPr>
          <a:lstStyle/>
          <a:p>
            <a:pPr algn="r"/>
            <a:r>
              <a:rPr lang="en-US" sz="1050" i="1" dirty="0">
                <a:cs typeface="Calibri" panose="020F0502020204030204" pitchFamily="34" charset="0"/>
              </a:rPr>
              <a:t>Pedbikeimages.org – Laura Sandt </a:t>
            </a:r>
          </a:p>
        </p:txBody>
      </p:sp>
      <p:pic>
        <p:nvPicPr>
          <p:cNvPr id="3076" name="Picture 4" descr="Person crosses street onto sidewalk and walks past beds of plants">
            <a:extLst>
              <a:ext uri="{FF2B5EF4-FFF2-40B4-BE49-F238E27FC236}">
                <a16:creationId xmlns:a16="http://schemas.microsoft.com/office/drawing/2014/main" id="{BB0A62C9-FDD0-4D43-9A01-0086490468CA}"/>
              </a:ext>
            </a:extLst>
          </p:cNvPr>
          <p:cNvPicPr>
            <a:picLocks noChangeAspect="1" noChangeArrowheads="1"/>
          </p:cNvPicPr>
          <p:nvPr/>
        </p:nvPicPr>
        <p:blipFill>
          <a:blip r:embed="rId3"/>
          <a:srcRect/>
          <a:stretch/>
        </p:blipFill>
        <p:spPr bwMode="auto">
          <a:xfrm>
            <a:off x="5293458" y="1063229"/>
            <a:ext cx="2686050" cy="3578834"/>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30142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19</a:t>
            </a:fld>
            <a:endParaRPr lang="en-US"/>
          </a:p>
        </p:txBody>
      </p:sp>
      <p:sp>
        <p:nvSpPr>
          <p:cNvPr id="8" name="Title 1">
            <a:extLst>
              <a:ext uri="{FF2B5EF4-FFF2-40B4-BE49-F238E27FC236}">
                <a16:creationId xmlns:a16="http://schemas.microsoft.com/office/drawing/2014/main" id="{4F9D24B3-4E8E-4242-B74B-0A763F9CE3AD}"/>
              </a:ext>
            </a:extLst>
          </p:cNvPr>
          <p:cNvSpPr txBox="1">
            <a:spLocks/>
          </p:cNvSpPr>
          <p:nvPr/>
        </p:nvSpPr>
        <p:spPr>
          <a:xfrm>
            <a:off x="278369" y="4308389"/>
            <a:ext cx="8425656" cy="675504"/>
          </a:xfrm>
          <a:prstGeom prst="rect">
            <a:avLst/>
          </a:prstGeom>
        </p:spPr>
        <p:txBody>
          <a:bodyPr vert="horz" lIns="91440" tIns="45720" rIns="91440" bIns="45720" rtlCol="0" anchor="t">
            <a:noAutofit/>
          </a:bodyPr>
          <a:lstStyle>
            <a:lvl1pPr algn="l" defTabSz="914400" rtl="0" eaLnBrk="1" latinLnBrk="0" hangingPunct="1">
              <a:spcBef>
                <a:spcPct val="0"/>
              </a:spcBef>
              <a:buNone/>
              <a:defRPr sz="3600" b="0" kern="1200" cap="all" spc="-100" baseline="0">
                <a:ln>
                  <a:noFill/>
                </a:ln>
                <a:solidFill>
                  <a:schemeClr val="tx2"/>
                </a:solidFill>
                <a:effectLst/>
                <a:latin typeface="+mj-lt"/>
                <a:ea typeface="+mj-ea"/>
                <a:cs typeface="+mj-cs"/>
              </a:defRPr>
            </a:lvl1pPr>
          </a:lstStyle>
          <a:p>
            <a:r>
              <a:rPr lang="en-US" dirty="0"/>
              <a:t>Community Vitality</a:t>
            </a:r>
          </a:p>
        </p:txBody>
      </p:sp>
      <p:sp>
        <p:nvSpPr>
          <p:cNvPr id="9" name="TextBox 8">
            <a:extLst>
              <a:ext uri="{FF2B5EF4-FFF2-40B4-BE49-F238E27FC236}">
                <a16:creationId xmlns:a16="http://schemas.microsoft.com/office/drawing/2014/main" id="{69D12D57-26E9-4270-9316-AEF2153E6235}"/>
              </a:ext>
            </a:extLst>
          </p:cNvPr>
          <p:cNvSpPr txBox="1"/>
          <p:nvPr/>
        </p:nvSpPr>
        <p:spPr>
          <a:xfrm rot="16200000">
            <a:off x="5855462" y="2913871"/>
            <a:ext cx="2392189" cy="261610"/>
          </a:xfrm>
          <a:prstGeom prst="rect">
            <a:avLst/>
          </a:prstGeom>
          <a:noFill/>
        </p:spPr>
        <p:txBody>
          <a:bodyPr wrap="square" rtlCol="0">
            <a:spAutoFit/>
          </a:bodyPr>
          <a:lstStyle/>
          <a:p>
            <a:pPr algn="r"/>
            <a:r>
              <a:rPr lang="en-US" sz="1050" i="1" dirty="0"/>
              <a:t>pedbikeimages.org – Heather Bowden</a:t>
            </a:r>
          </a:p>
        </p:txBody>
      </p:sp>
      <p:pic>
        <p:nvPicPr>
          <p:cNvPr id="3" name="Picture 2" descr="A group of people riding motorcycles on a city street&#10;&#10;Description automatically generated">
            <a:extLst>
              <a:ext uri="{FF2B5EF4-FFF2-40B4-BE49-F238E27FC236}">
                <a16:creationId xmlns:a16="http://schemas.microsoft.com/office/drawing/2014/main" id="{6E152EC9-66BF-4813-99B4-93DB52882BA0}"/>
              </a:ext>
            </a:extLst>
          </p:cNvPr>
          <p:cNvPicPr>
            <a:picLocks noChangeAspect="1"/>
          </p:cNvPicPr>
          <p:nvPr/>
        </p:nvPicPr>
        <p:blipFill rotWithShape="1">
          <a:blip r:embed="rId3"/>
          <a:srcRect t="10663" b="5393"/>
          <a:stretch/>
        </p:blipFill>
        <p:spPr>
          <a:xfrm>
            <a:off x="380100" y="230842"/>
            <a:ext cx="6540651" cy="4009929"/>
          </a:xfrm>
          <a:prstGeom prst="rect">
            <a:avLst/>
          </a:prstGeom>
          <a:ln>
            <a:solidFill>
              <a:schemeClr val="tx2"/>
            </a:solidFill>
          </a:ln>
        </p:spPr>
      </p:pic>
    </p:spTree>
    <p:extLst>
      <p:ext uri="{BB962C8B-B14F-4D97-AF65-F5344CB8AC3E}">
        <p14:creationId xmlns:p14="http://schemas.microsoft.com/office/powerpoint/2010/main" val="12207614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E54C-B384-49B9-A22B-AD5AA0346E64}"/>
              </a:ext>
            </a:extLst>
          </p:cNvPr>
          <p:cNvSpPr>
            <a:spLocks noGrp="1"/>
          </p:cNvSpPr>
          <p:nvPr>
            <p:ph type="title"/>
          </p:nvPr>
        </p:nvSpPr>
        <p:spPr/>
        <p:txBody>
          <a:bodyPr/>
          <a:lstStyle/>
          <a:p>
            <a:r>
              <a:rPr lang="en-US" dirty="0"/>
              <a:t>Module Outline</a:t>
            </a:r>
          </a:p>
        </p:txBody>
      </p:sp>
      <p:sp>
        <p:nvSpPr>
          <p:cNvPr id="3" name="Content Placeholder 2">
            <a:extLst>
              <a:ext uri="{FF2B5EF4-FFF2-40B4-BE49-F238E27FC236}">
                <a16:creationId xmlns:a16="http://schemas.microsoft.com/office/drawing/2014/main" id="{67BBDB84-153A-4138-8EC9-15DD339D07FF}"/>
              </a:ext>
            </a:extLst>
          </p:cNvPr>
          <p:cNvSpPr>
            <a:spLocks noGrp="1"/>
          </p:cNvSpPr>
          <p:nvPr>
            <p:ph idx="1"/>
          </p:nvPr>
        </p:nvSpPr>
        <p:spPr>
          <a:xfrm>
            <a:off x="359508" y="1200150"/>
            <a:ext cx="5605357" cy="3600450"/>
          </a:xfrm>
        </p:spPr>
        <p:txBody>
          <a:bodyPr/>
          <a:lstStyle/>
          <a:p>
            <a:r>
              <a:rPr lang="en-US" sz="2400" dirty="0"/>
              <a:t>Why do we need streets designed for walking and bicycling?</a:t>
            </a:r>
          </a:p>
          <a:p>
            <a:pPr lvl="1"/>
            <a:r>
              <a:rPr lang="en-US" sz="2400" dirty="0"/>
              <a:t>Safety</a:t>
            </a:r>
          </a:p>
          <a:p>
            <a:pPr lvl="1"/>
            <a:r>
              <a:rPr lang="en-US" sz="2400" dirty="0"/>
              <a:t>Equity</a:t>
            </a:r>
          </a:p>
          <a:p>
            <a:pPr lvl="1"/>
            <a:r>
              <a:rPr lang="en-US" sz="2400" dirty="0"/>
              <a:t>Health</a:t>
            </a:r>
          </a:p>
          <a:p>
            <a:pPr lvl="1"/>
            <a:r>
              <a:rPr lang="en-US" sz="2400" dirty="0"/>
              <a:t>Environmental stewardship</a:t>
            </a:r>
          </a:p>
          <a:p>
            <a:pPr lvl="1"/>
            <a:r>
              <a:rPr lang="en-US" sz="2400" dirty="0"/>
              <a:t>Community vitality</a:t>
            </a:r>
          </a:p>
          <a:p>
            <a:pPr lvl="1"/>
            <a:r>
              <a:rPr lang="en-US" sz="2400" dirty="0"/>
              <a:t>Transportation efficiency</a:t>
            </a:r>
            <a:endParaRPr lang="en-US" dirty="0"/>
          </a:p>
        </p:txBody>
      </p:sp>
      <p:sp>
        <p:nvSpPr>
          <p:cNvPr id="4" name="Slide Number Placeholder 3">
            <a:extLst>
              <a:ext uri="{FF2B5EF4-FFF2-40B4-BE49-F238E27FC236}">
                <a16:creationId xmlns:a16="http://schemas.microsoft.com/office/drawing/2014/main" id="{4A156786-2491-4483-A97B-D955966BE77A}"/>
              </a:ext>
            </a:extLst>
          </p:cNvPr>
          <p:cNvSpPr>
            <a:spLocks noGrp="1"/>
          </p:cNvSpPr>
          <p:nvPr>
            <p:ph type="sldNum" sz="quarter" idx="12"/>
          </p:nvPr>
        </p:nvSpPr>
        <p:spPr/>
        <p:txBody>
          <a:bodyPr/>
          <a:lstStyle/>
          <a:p>
            <a:fld id="{588A7B10-5B59-5847-A2D4-DA6B67CC2B64}" type="slidenum">
              <a:rPr lang="en-US" smtClean="0"/>
              <a:t>2</a:t>
            </a:fld>
            <a:endParaRPr lang="en-US"/>
          </a:p>
        </p:txBody>
      </p:sp>
    </p:spTree>
    <p:extLst>
      <p:ext uri="{BB962C8B-B14F-4D97-AF65-F5344CB8AC3E}">
        <p14:creationId xmlns:p14="http://schemas.microsoft.com/office/powerpoint/2010/main" val="32003634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Community Vitality</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200149"/>
            <a:ext cx="4057164" cy="3445003"/>
          </a:xfrm>
        </p:spPr>
        <p:txBody>
          <a:bodyPr>
            <a:normAutofit/>
          </a:bodyPr>
          <a:lstStyle/>
          <a:p>
            <a:r>
              <a:rPr lang="en-US" dirty="0"/>
              <a:t>Business benefits</a:t>
            </a:r>
          </a:p>
          <a:p>
            <a:pPr lvl="1"/>
            <a:r>
              <a:rPr lang="en-US" dirty="0"/>
              <a:t>Increased real estate value</a:t>
            </a:r>
          </a:p>
          <a:p>
            <a:pPr lvl="1"/>
            <a:r>
              <a:rPr lang="en-US" dirty="0"/>
              <a:t>Increased customer access</a:t>
            </a:r>
          </a:p>
          <a:p>
            <a:pPr lvl="1"/>
            <a:r>
              <a:rPr lang="en-US" dirty="0"/>
              <a:t>Less demand for customer parking</a:t>
            </a:r>
          </a:p>
          <a:p>
            <a:pPr lvl="1"/>
            <a:r>
              <a:rPr lang="en-US" dirty="0"/>
              <a:t>More frequent visits and more money spent (by those who arrive by bike)</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20</a:t>
            </a:fld>
            <a:endParaRPr lang="en-US" dirty="0"/>
          </a:p>
        </p:txBody>
      </p:sp>
      <p:sp>
        <p:nvSpPr>
          <p:cNvPr id="7" name="Rectangle 6">
            <a:extLst>
              <a:ext uri="{FF2B5EF4-FFF2-40B4-BE49-F238E27FC236}">
                <a16:creationId xmlns:a16="http://schemas.microsoft.com/office/drawing/2014/main" id="{23B2D667-0A89-46DE-BC07-8DDB225F65F5}"/>
              </a:ext>
            </a:extLst>
          </p:cNvPr>
          <p:cNvSpPr/>
          <p:nvPr/>
        </p:nvSpPr>
        <p:spPr>
          <a:xfrm>
            <a:off x="4416672" y="3964204"/>
            <a:ext cx="1662635" cy="215444"/>
          </a:xfrm>
          <a:prstGeom prst="rect">
            <a:avLst/>
          </a:prstGeom>
        </p:spPr>
        <p:txBody>
          <a:bodyPr wrap="none">
            <a:spAutoFit/>
          </a:bodyPr>
          <a:lstStyle/>
          <a:p>
            <a:r>
              <a:rPr lang="en-US" sz="800" dirty="0">
                <a:solidFill>
                  <a:schemeClr val="bg1"/>
                </a:solidFill>
              </a:rPr>
              <a:t>Photo by </a:t>
            </a:r>
            <a:r>
              <a:rPr lang="en-US" sz="800" dirty="0">
                <a:solidFill>
                  <a:schemeClr val="bg1"/>
                </a:solidFill>
                <a:hlinkClick r:id="rId3">
                  <a:extLst>
                    <a:ext uri="{A12FA001-AC4F-418D-AE19-62706E023703}">
                      <ahyp:hlinkClr xmlns:ahyp="http://schemas.microsoft.com/office/drawing/2018/hyperlinkcolor" val="tx"/>
                    </a:ext>
                  </a:extLst>
                </a:hlinkClick>
              </a:rPr>
              <a:t>Omer Rana</a:t>
            </a:r>
            <a:r>
              <a:rPr lang="en-US" sz="800" dirty="0">
                <a:solidFill>
                  <a:schemeClr val="bg1"/>
                </a:solidFill>
              </a:rPr>
              <a:t> on </a:t>
            </a:r>
            <a:r>
              <a:rPr lang="en-US" sz="800" dirty="0" err="1">
                <a:solidFill>
                  <a:schemeClr val="bg1"/>
                </a:solidFill>
                <a:hlinkClick r:id="rId4">
                  <a:extLst>
                    <a:ext uri="{A12FA001-AC4F-418D-AE19-62706E023703}">
                      <ahyp:hlinkClr xmlns:ahyp="http://schemas.microsoft.com/office/drawing/2018/hyperlinkcolor" val="tx"/>
                    </a:ext>
                  </a:extLst>
                </a:hlinkClick>
              </a:rPr>
              <a:t>Unsplash</a:t>
            </a:r>
            <a:endParaRPr lang="en-US" sz="800" dirty="0">
              <a:solidFill>
                <a:schemeClr val="bg1"/>
              </a:solidFill>
              <a:latin typeface="Calibri" panose="020F0502020204030204" pitchFamily="34" charset="0"/>
              <a:cs typeface="Calibri" panose="020F0502020204030204" pitchFamily="34" charset="0"/>
            </a:endParaRPr>
          </a:p>
        </p:txBody>
      </p:sp>
      <p:pic>
        <p:nvPicPr>
          <p:cNvPr id="9" name="Picture 8" descr="People dine outside at tables under umbrellas while other people walk by ">
            <a:extLst>
              <a:ext uri="{FF2B5EF4-FFF2-40B4-BE49-F238E27FC236}">
                <a16:creationId xmlns:a16="http://schemas.microsoft.com/office/drawing/2014/main" id="{73C4020E-C633-47C9-92B4-3B81D5E777EB}"/>
              </a:ext>
            </a:extLst>
          </p:cNvPr>
          <p:cNvPicPr>
            <a:picLocks noChangeAspect="1"/>
          </p:cNvPicPr>
          <p:nvPr/>
        </p:nvPicPr>
        <p:blipFill>
          <a:blip r:embed="rId5"/>
          <a:srcRect/>
          <a:stretch/>
        </p:blipFill>
        <p:spPr>
          <a:xfrm>
            <a:off x="4727330" y="1200149"/>
            <a:ext cx="3353000" cy="3445002"/>
          </a:xfrm>
          <a:prstGeom prst="rect">
            <a:avLst/>
          </a:prstGeom>
        </p:spPr>
      </p:pic>
      <p:sp>
        <p:nvSpPr>
          <p:cNvPr id="10" name="TextBox 9">
            <a:extLst>
              <a:ext uri="{FF2B5EF4-FFF2-40B4-BE49-F238E27FC236}">
                <a16:creationId xmlns:a16="http://schemas.microsoft.com/office/drawing/2014/main" id="{BE7F0C14-2155-403D-AA58-60208D23E487}"/>
              </a:ext>
            </a:extLst>
          </p:cNvPr>
          <p:cNvSpPr txBox="1"/>
          <p:nvPr/>
        </p:nvSpPr>
        <p:spPr>
          <a:xfrm>
            <a:off x="4945018" y="4675911"/>
            <a:ext cx="3135312" cy="261610"/>
          </a:xfrm>
          <a:prstGeom prst="rect">
            <a:avLst/>
          </a:prstGeom>
          <a:noFill/>
        </p:spPr>
        <p:txBody>
          <a:bodyPr wrap="square" rtlCol="0">
            <a:spAutoFit/>
          </a:bodyPr>
          <a:lstStyle/>
          <a:p>
            <a:pPr algn="r"/>
            <a:r>
              <a:rPr lang="en-US" sz="1050" i="1" dirty="0"/>
              <a:t>pedbikeimages.org – Ryan Snyder</a:t>
            </a:r>
          </a:p>
        </p:txBody>
      </p:sp>
    </p:spTree>
    <p:extLst>
      <p:ext uri="{BB962C8B-B14F-4D97-AF65-F5344CB8AC3E}">
        <p14:creationId xmlns:p14="http://schemas.microsoft.com/office/powerpoint/2010/main" val="1028658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Community Vitality</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200150"/>
            <a:ext cx="3692539" cy="3600450"/>
          </a:xfrm>
        </p:spPr>
        <p:txBody>
          <a:bodyPr>
            <a:normAutofit fontScale="92500"/>
          </a:bodyPr>
          <a:lstStyle/>
          <a:p>
            <a:r>
              <a:rPr lang="en-US" dirty="0"/>
              <a:t>Employer benefits</a:t>
            </a:r>
          </a:p>
          <a:p>
            <a:pPr lvl="1"/>
            <a:r>
              <a:rPr lang="en-US" dirty="0"/>
              <a:t>Physically active employees take fewer sick days</a:t>
            </a:r>
          </a:p>
          <a:p>
            <a:pPr lvl="1"/>
            <a:r>
              <a:rPr lang="en-US" dirty="0"/>
              <a:t>Healthier employees are more productive</a:t>
            </a:r>
          </a:p>
          <a:p>
            <a:pPr lvl="1"/>
            <a:r>
              <a:rPr lang="en-US" dirty="0"/>
              <a:t>Less demand for employee parking spots</a:t>
            </a:r>
          </a:p>
          <a:p>
            <a:r>
              <a:rPr lang="en-US" dirty="0"/>
              <a:t>Job creation benefits</a:t>
            </a:r>
          </a:p>
          <a:p>
            <a:pPr lvl="1"/>
            <a:r>
              <a:rPr lang="en-US" dirty="0"/>
              <a:t>17 jobs per $1M walk/bike/trail project (more than for road-only)</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21</a:t>
            </a:fld>
            <a:endParaRPr lang="en-US" dirty="0"/>
          </a:p>
        </p:txBody>
      </p:sp>
      <p:sp>
        <p:nvSpPr>
          <p:cNvPr id="8" name="Content Placeholder 2">
            <a:extLst>
              <a:ext uri="{FF2B5EF4-FFF2-40B4-BE49-F238E27FC236}">
                <a16:creationId xmlns:a16="http://schemas.microsoft.com/office/drawing/2014/main" id="{EE58A2A1-CE77-4E45-B1ED-93FD17AD08E7}"/>
              </a:ext>
            </a:extLst>
          </p:cNvPr>
          <p:cNvSpPr txBox="1">
            <a:spLocks/>
          </p:cNvSpPr>
          <p:nvPr/>
        </p:nvSpPr>
        <p:spPr>
          <a:xfrm>
            <a:off x="3910094" y="1200150"/>
            <a:ext cx="4215811" cy="3600450"/>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rgbClr val="005799"/>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a:lstStyle>
          <a:p>
            <a:r>
              <a:rPr lang="en-US" sz="2000" dirty="0"/>
              <a:t>Individual benefits</a:t>
            </a:r>
          </a:p>
          <a:p>
            <a:pPr lvl="1"/>
            <a:r>
              <a:rPr lang="en-US" dirty="0"/>
              <a:t>Increased property value near a trail, greenway, or sidewalk</a:t>
            </a:r>
          </a:p>
          <a:p>
            <a:pPr lvl="1"/>
            <a:r>
              <a:rPr lang="en-US" dirty="0"/>
              <a:t>Reduces healthcare costs</a:t>
            </a:r>
          </a:p>
          <a:p>
            <a:pPr lvl="1"/>
            <a:r>
              <a:rPr lang="en-US" dirty="0"/>
              <a:t>Reduces employment commute and parking costs</a:t>
            </a:r>
          </a:p>
          <a:p>
            <a:pPr lvl="1"/>
            <a:r>
              <a:rPr lang="en-US" dirty="0"/>
              <a:t>Individual cost benefit and savings for car ownership and parking</a:t>
            </a:r>
          </a:p>
          <a:p>
            <a:pPr lvl="1"/>
            <a:endParaRPr lang="en-US" dirty="0"/>
          </a:p>
        </p:txBody>
      </p:sp>
    </p:spTree>
    <p:extLst>
      <p:ext uri="{BB962C8B-B14F-4D97-AF65-F5344CB8AC3E}">
        <p14:creationId xmlns:p14="http://schemas.microsoft.com/office/powerpoint/2010/main" val="41143672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Community Vitality</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7" y="1200149"/>
            <a:ext cx="6509125" cy="3445003"/>
          </a:xfrm>
        </p:spPr>
        <p:txBody>
          <a:bodyPr>
            <a:normAutofit/>
          </a:bodyPr>
          <a:lstStyle/>
          <a:p>
            <a:r>
              <a:rPr lang="en-US" dirty="0"/>
              <a:t>Societal benefits</a:t>
            </a:r>
          </a:p>
          <a:p>
            <a:pPr lvl="1"/>
            <a:r>
              <a:rPr lang="en-US" dirty="0"/>
              <a:t>Recoup time and money lost to congestion</a:t>
            </a:r>
          </a:p>
          <a:p>
            <a:pPr lvl="1"/>
            <a:r>
              <a:rPr lang="en-US" dirty="0"/>
              <a:t>Avert collision and injury costs</a:t>
            </a:r>
          </a:p>
          <a:p>
            <a:pPr lvl="1"/>
            <a:r>
              <a:rPr lang="en-US" dirty="0"/>
              <a:t>Bicycle tourism can spur economic development and job creation</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22</a:t>
            </a:fld>
            <a:endParaRPr lang="en-US" dirty="0"/>
          </a:p>
        </p:txBody>
      </p:sp>
    </p:spTree>
    <p:extLst>
      <p:ext uri="{BB962C8B-B14F-4D97-AF65-F5344CB8AC3E}">
        <p14:creationId xmlns:p14="http://schemas.microsoft.com/office/powerpoint/2010/main" val="15700205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69F3A28-1DA8-4531-99CE-BF82103A327B}"/>
              </a:ext>
            </a:extLst>
          </p:cNvPr>
          <p:cNvSpPr>
            <a:spLocks noGrp="1"/>
          </p:cNvSpPr>
          <p:nvPr>
            <p:ph type="sldNum" sz="quarter" idx="12"/>
          </p:nvPr>
        </p:nvSpPr>
        <p:spPr/>
        <p:txBody>
          <a:bodyPr/>
          <a:lstStyle/>
          <a:p>
            <a:fld id="{588A7B10-5B59-5847-A2D4-DA6B67CC2B64}" type="slidenum">
              <a:rPr lang="en-US" smtClean="0"/>
              <a:t>23</a:t>
            </a:fld>
            <a:endParaRPr lang="en-US"/>
          </a:p>
        </p:txBody>
      </p:sp>
      <p:sp>
        <p:nvSpPr>
          <p:cNvPr id="5" name="Title 1">
            <a:extLst>
              <a:ext uri="{FF2B5EF4-FFF2-40B4-BE49-F238E27FC236}">
                <a16:creationId xmlns:a16="http://schemas.microsoft.com/office/drawing/2014/main" id="{509A0C0F-51C1-408B-97E7-65FBA8FC3B7D}"/>
              </a:ext>
            </a:extLst>
          </p:cNvPr>
          <p:cNvSpPr txBox="1">
            <a:spLocks/>
          </p:cNvSpPr>
          <p:nvPr/>
        </p:nvSpPr>
        <p:spPr>
          <a:xfrm>
            <a:off x="278369" y="4308389"/>
            <a:ext cx="8425656" cy="675504"/>
          </a:xfrm>
          <a:prstGeom prst="rect">
            <a:avLst/>
          </a:prstGeom>
        </p:spPr>
        <p:txBody>
          <a:bodyPr vert="horz" lIns="91440" tIns="45720" rIns="91440" bIns="45720" rtlCol="0" anchor="t">
            <a:noAutofit/>
          </a:bodyPr>
          <a:lstStyle>
            <a:lvl1pPr algn="l" defTabSz="914400" rtl="0" eaLnBrk="1" latinLnBrk="0" hangingPunct="1">
              <a:spcBef>
                <a:spcPct val="0"/>
              </a:spcBef>
              <a:buNone/>
              <a:defRPr sz="3600" b="0" kern="1200" cap="all" spc="-100" baseline="0">
                <a:ln>
                  <a:noFill/>
                </a:ln>
                <a:solidFill>
                  <a:schemeClr val="tx2"/>
                </a:solidFill>
                <a:effectLst/>
                <a:latin typeface="+mj-lt"/>
                <a:ea typeface="+mj-ea"/>
                <a:cs typeface="+mj-cs"/>
              </a:defRPr>
            </a:lvl1pPr>
          </a:lstStyle>
          <a:p>
            <a:r>
              <a:rPr lang="en-US" dirty="0"/>
              <a:t>TRANSPORTATION Efficiency</a:t>
            </a:r>
          </a:p>
        </p:txBody>
      </p:sp>
      <p:pic>
        <p:nvPicPr>
          <p:cNvPr id="6" name="Content Placeholder 4" descr="Three panel image. The left panel shows a group of people standing next to a bus on a road to show the amount of space occupied by the passengers and bus. The middle panel shows a group of people standing next to a group of bikes on a road to show the amount of space occupied by the bicyclists and bikes. The right panel shows a group of people standing next to a group of cars to demonstrate the amount of space occupied by the cars and drivers. ">
            <a:extLst>
              <a:ext uri="{FF2B5EF4-FFF2-40B4-BE49-F238E27FC236}">
                <a16:creationId xmlns:a16="http://schemas.microsoft.com/office/drawing/2014/main" id="{7DE35041-BC90-441F-9617-88BE956EF3C1}"/>
              </a:ext>
            </a:extLst>
          </p:cNvPr>
          <p:cNvPicPr>
            <a:picLocks noChangeAspect="1"/>
          </p:cNvPicPr>
          <p:nvPr/>
        </p:nvPicPr>
        <p:blipFill rotWithShape="1">
          <a:blip r:embed="rId3" cstate="print">
            <a:extLst>
              <a:ext uri="{28A0092B-C50C-407E-A947-70E740481C1C}">
                <a14:useLocalDpi xmlns:a14="http://schemas.microsoft.com/office/drawing/2010/main" val="0"/>
              </a:ext>
            </a:extLst>
          </a:blip>
          <a:stretch/>
        </p:blipFill>
        <p:spPr>
          <a:xfrm>
            <a:off x="895010" y="420243"/>
            <a:ext cx="7202068" cy="3815096"/>
          </a:xfrm>
          <a:prstGeom prst="rect">
            <a:avLst/>
          </a:prstGeom>
          <a:ln>
            <a:solidFill>
              <a:schemeClr val="tx2"/>
            </a:solidFill>
          </a:ln>
        </p:spPr>
      </p:pic>
      <p:sp>
        <p:nvSpPr>
          <p:cNvPr id="7" name="TextBox 6">
            <a:extLst>
              <a:ext uri="{FF2B5EF4-FFF2-40B4-BE49-F238E27FC236}">
                <a16:creationId xmlns:a16="http://schemas.microsoft.com/office/drawing/2014/main" id="{F6ECA69F-4FDF-4F7F-AA40-BCC69B250662}"/>
              </a:ext>
            </a:extLst>
          </p:cNvPr>
          <p:cNvSpPr txBox="1"/>
          <p:nvPr/>
        </p:nvSpPr>
        <p:spPr>
          <a:xfrm rot="16200000">
            <a:off x="5999330" y="1984832"/>
            <a:ext cx="4393197" cy="253916"/>
          </a:xfrm>
          <a:prstGeom prst="rect">
            <a:avLst/>
          </a:prstGeom>
          <a:noFill/>
        </p:spPr>
        <p:txBody>
          <a:bodyPr wrap="square" rtlCol="0">
            <a:spAutoFit/>
          </a:bodyPr>
          <a:lstStyle/>
          <a:p>
            <a:r>
              <a:rPr lang="en-US" sz="1050" i="1" dirty="0"/>
              <a:t> Cycling Promotion Fund </a:t>
            </a:r>
          </a:p>
        </p:txBody>
      </p:sp>
    </p:spTree>
    <p:extLst>
      <p:ext uri="{BB962C8B-B14F-4D97-AF65-F5344CB8AC3E}">
        <p14:creationId xmlns:p14="http://schemas.microsoft.com/office/powerpoint/2010/main" val="4780905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Transportation Efficiency</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9" y="1200150"/>
            <a:ext cx="4017740" cy="3491150"/>
          </a:xfrm>
        </p:spPr>
        <p:txBody>
          <a:bodyPr>
            <a:normAutofit fontScale="85000" lnSpcReduction="10000"/>
          </a:bodyPr>
          <a:lstStyle/>
          <a:p>
            <a:r>
              <a:rPr lang="en-US" dirty="0"/>
              <a:t>In 2017, 45% of vehicle trips were 3 miles or less, and 21.4% were 1 mile or less (NHTS)</a:t>
            </a:r>
          </a:p>
          <a:p>
            <a:pPr marL="114300" indent="0">
              <a:buNone/>
            </a:pPr>
            <a:endParaRPr lang="en-US" dirty="0"/>
          </a:p>
          <a:p>
            <a:r>
              <a:rPr lang="en-US" dirty="0"/>
              <a:t>If you provide facilities for walking and bicycling, more people are likely to walk and bike</a:t>
            </a:r>
          </a:p>
          <a:p>
            <a:pPr marL="114300" indent="0">
              <a:buNone/>
            </a:pPr>
            <a:endParaRPr lang="en-US" dirty="0"/>
          </a:p>
          <a:p>
            <a:r>
              <a:rPr lang="en-US" dirty="0"/>
              <a:t>Thereby reducing the number of cars on the road, congestion, and increasing efficiency of road network utilization </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24</a:t>
            </a:fld>
            <a:endParaRPr lang="en-US" dirty="0"/>
          </a:p>
        </p:txBody>
      </p:sp>
      <p:pic>
        <p:nvPicPr>
          <p:cNvPr id="6" name="Picture 5" descr="Aerial image of a congested road with automobiles and mopeds ">
            <a:extLst>
              <a:ext uri="{FF2B5EF4-FFF2-40B4-BE49-F238E27FC236}">
                <a16:creationId xmlns:a16="http://schemas.microsoft.com/office/drawing/2014/main" id="{744472E8-343C-4DB7-87BE-F0EA4399C776}"/>
              </a:ext>
            </a:extLst>
          </p:cNvPr>
          <p:cNvPicPr>
            <a:picLocks noChangeAspect="1"/>
          </p:cNvPicPr>
          <p:nvPr/>
        </p:nvPicPr>
        <p:blipFill rotWithShape="1">
          <a:blip r:embed="rId3"/>
          <a:srcRect l="24732" t="18865" r="29370"/>
          <a:stretch/>
        </p:blipFill>
        <p:spPr>
          <a:xfrm>
            <a:off x="4572000" y="1163996"/>
            <a:ext cx="3033648" cy="3569789"/>
          </a:xfrm>
          <a:prstGeom prst="rect">
            <a:avLst/>
          </a:prstGeom>
          <a:ln>
            <a:solidFill>
              <a:schemeClr val="tx2"/>
            </a:solidFill>
          </a:ln>
        </p:spPr>
      </p:pic>
      <p:sp>
        <p:nvSpPr>
          <p:cNvPr id="8" name="TextBox 7">
            <a:extLst>
              <a:ext uri="{FF2B5EF4-FFF2-40B4-BE49-F238E27FC236}">
                <a16:creationId xmlns:a16="http://schemas.microsoft.com/office/drawing/2014/main" id="{71C74923-BDBB-4BAE-9EE1-C11481CFFA3D}"/>
              </a:ext>
            </a:extLst>
          </p:cNvPr>
          <p:cNvSpPr txBox="1"/>
          <p:nvPr/>
        </p:nvSpPr>
        <p:spPr>
          <a:xfrm>
            <a:off x="4572000" y="4733785"/>
            <a:ext cx="3135312" cy="261610"/>
          </a:xfrm>
          <a:prstGeom prst="rect">
            <a:avLst/>
          </a:prstGeom>
          <a:noFill/>
        </p:spPr>
        <p:txBody>
          <a:bodyPr wrap="square" rtlCol="0">
            <a:spAutoFit/>
          </a:bodyPr>
          <a:lstStyle/>
          <a:p>
            <a:pPr algn="r"/>
            <a:r>
              <a:rPr lang="en-US" sz="1050" i="1" dirty="0" err="1"/>
              <a:t>Unsplash</a:t>
            </a:r>
            <a:r>
              <a:rPr lang="en-US" sz="1050" i="1" dirty="0"/>
              <a:t>– Connor Williams</a:t>
            </a:r>
          </a:p>
        </p:txBody>
      </p:sp>
    </p:spTree>
    <p:extLst>
      <p:ext uri="{BB962C8B-B14F-4D97-AF65-F5344CB8AC3E}">
        <p14:creationId xmlns:p14="http://schemas.microsoft.com/office/powerpoint/2010/main" val="26942280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B24EC-1F43-44E4-8C2E-348084282DDE}"/>
              </a:ext>
            </a:extLst>
          </p:cNvPr>
          <p:cNvSpPr>
            <a:spLocks noGrp="1"/>
          </p:cNvSpPr>
          <p:nvPr>
            <p:ph type="title"/>
          </p:nvPr>
        </p:nvSpPr>
        <p:spPr/>
        <p:txBody>
          <a:bodyPr/>
          <a:lstStyle/>
          <a:p>
            <a:r>
              <a:rPr lang="en-US" dirty="0"/>
              <a:t>Efficiency &amp; Cost of Projects </a:t>
            </a:r>
          </a:p>
        </p:txBody>
      </p:sp>
      <p:sp>
        <p:nvSpPr>
          <p:cNvPr id="3" name="Content Placeholder 2">
            <a:extLst>
              <a:ext uri="{FF2B5EF4-FFF2-40B4-BE49-F238E27FC236}">
                <a16:creationId xmlns:a16="http://schemas.microsoft.com/office/drawing/2014/main" id="{8C243676-D707-4174-B1D3-25E75579DDE4}"/>
              </a:ext>
            </a:extLst>
          </p:cNvPr>
          <p:cNvSpPr>
            <a:spLocks noGrp="1"/>
          </p:cNvSpPr>
          <p:nvPr>
            <p:ph idx="1"/>
          </p:nvPr>
        </p:nvSpPr>
        <p:spPr/>
        <p:txBody>
          <a:bodyPr/>
          <a:lstStyle/>
          <a:p>
            <a:r>
              <a:rPr lang="en-US" dirty="0"/>
              <a:t>Standalone bicycle and pedestrian projects are often small in scale and cost</a:t>
            </a:r>
          </a:p>
          <a:p>
            <a:r>
              <a:rPr lang="en-US" dirty="0"/>
              <a:t>Individual projects of a similar type can be aggregated into one fundable package within the STIP/TIP</a:t>
            </a:r>
          </a:p>
          <a:p>
            <a:pPr lvl="1"/>
            <a:r>
              <a:rPr lang="en-US" dirty="0"/>
              <a:t>Provides flexibility to fund small projects as they are ready</a:t>
            </a:r>
          </a:p>
          <a:p>
            <a:pPr lvl="1"/>
            <a:r>
              <a:rPr lang="en-US" dirty="0"/>
              <a:t>No additional time to gain individual spot on STIP/TIP</a:t>
            </a:r>
          </a:p>
          <a:p>
            <a:r>
              <a:rPr lang="en-US" dirty="0"/>
              <a:t>Bundled projects can also support acceleration of other phases of implementation (i.e., procurement of batches of traffic control devices)</a:t>
            </a:r>
          </a:p>
        </p:txBody>
      </p:sp>
      <p:sp>
        <p:nvSpPr>
          <p:cNvPr id="4" name="Slide Number Placeholder 3">
            <a:extLst>
              <a:ext uri="{FF2B5EF4-FFF2-40B4-BE49-F238E27FC236}">
                <a16:creationId xmlns:a16="http://schemas.microsoft.com/office/drawing/2014/main" id="{0153A60A-D8DF-439C-949D-0CFCCC58642B}"/>
              </a:ext>
            </a:extLst>
          </p:cNvPr>
          <p:cNvSpPr>
            <a:spLocks noGrp="1"/>
          </p:cNvSpPr>
          <p:nvPr>
            <p:ph type="sldNum" sz="quarter" idx="12"/>
          </p:nvPr>
        </p:nvSpPr>
        <p:spPr/>
        <p:txBody>
          <a:bodyPr/>
          <a:lstStyle/>
          <a:p>
            <a:fld id="{588A7B10-5B59-5847-A2D4-DA6B67CC2B64}" type="slidenum">
              <a:rPr lang="en-US" smtClean="0"/>
              <a:t>25</a:t>
            </a:fld>
            <a:endParaRPr lang="en-US"/>
          </a:p>
        </p:txBody>
      </p:sp>
    </p:spTree>
    <p:extLst>
      <p:ext uri="{BB962C8B-B14F-4D97-AF65-F5344CB8AC3E}">
        <p14:creationId xmlns:p14="http://schemas.microsoft.com/office/powerpoint/2010/main" val="29352504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ars block a two way cycle track at an intersection in Washington, DC ">
            <a:extLst>
              <a:ext uri="{FF2B5EF4-FFF2-40B4-BE49-F238E27FC236}">
                <a16:creationId xmlns:a16="http://schemas.microsoft.com/office/drawing/2014/main" id="{6D82F4DC-4547-4645-8C15-E566F3CF19D2}"/>
              </a:ext>
            </a:extLst>
          </p:cNvPr>
          <p:cNvPicPr>
            <a:picLocks noChangeAspect="1"/>
          </p:cNvPicPr>
          <p:nvPr/>
        </p:nvPicPr>
        <p:blipFill>
          <a:blip r:embed="rId3"/>
          <a:srcRect/>
          <a:stretch/>
        </p:blipFill>
        <p:spPr>
          <a:xfrm>
            <a:off x="380099" y="368648"/>
            <a:ext cx="6804539" cy="3734315"/>
          </a:xfrm>
          <a:prstGeom prst="rect">
            <a:avLst/>
          </a:prstGeom>
          <a:ln>
            <a:solidFill>
              <a:schemeClr val="tx2"/>
            </a:solidFill>
          </a:ln>
        </p:spPr>
      </p:pic>
      <p:sp>
        <p:nvSpPr>
          <p:cNvPr id="4" name="Slide Number Placeholder 3">
            <a:extLst>
              <a:ext uri="{FF2B5EF4-FFF2-40B4-BE49-F238E27FC236}">
                <a16:creationId xmlns:a16="http://schemas.microsoft.com/office/drawing/2014/main" id="{E1DE6CE4-65D4-4E89-B42D-56900A380589}"/>
              </a:ext>
            </a:extLst>
          </p:cNvPr>
          <p:cNvSpPr>
            <a:spLocks noGrp="1"/>
          </p:cNvSpPr>
          <p:nvPr>
            <p:ph type="sldNum" sz="quarter" idx="12"/>
          </p:nvPr>
        </p:nvSpPr>
        <p:spPr/>
        <p:txBody>
          <a:bodyPr/>
          <a:lstStyle/>
          <a:p>
            <a:fld id="{588A7B10-5B59-5847-A2D4-DA6B67CC2B64}" type="slidenum">
              <a:rPr lang="en-US" smtClean="0"/>
              <a:t>26</a:t>
            </a:fld>
            <a:endParaRPr lang="en-US"/>
          </a:p>
        </p:txBody>
      </p:sp>
      <p:sp>
        <p:nvSpPr>
          <p:cNvPr id="8" name="Title 1">
            <a:extLst>
              <a:ext uri="{FF2B5EF4-FFF2-40B4-BE49-F238E27FC236}">
                <a16:creationId xmlns:a16="http://schemas.microsoft.com/office/drawing/2014/main" id="{094423AD-8113-4DAF-87D1-13828551604D}"/>
              </a:ext>
            </a:extLst>
          </p:cNvPr>
          <p:cNvSpPr txBox="1">
            <a:spLocks/>
          </p:cNvSpPr>
          <p:nvPr/>
        </p:nvSpPr>
        <p:spPr>
          <a:xfrm>
            <a:off x="278369" y="4308389"/>
            <a:ext cx="8425656" cy="675504"/>
          </a:xfrm>
          <a:prstGeom prst="rect">
            <a:avLst/>
          </a:prstGeom>
        </p:spPr>
        <p:txBody>
          <a:bodyPr vert="horz" lIns="91440" tIns="45720" rIns="91440" bIns="45720" rtlCol="0" anchor="t">
            <a:noAutofit/>
          </a:bodyPr>
          <a:lstStyle>
            <a:lvl1pPr algn="l" defTabSz="914400" rtl="0" eaLnBrk="1" latinLnBrk="0" hangingPunct="1">
              <a:spcBef>
                <a:spcPct val="0"/>
              </a:spcBef>
              <a:buNone/>
              <a:defRPr sz="3600" b="0" kern="1200" cap="all" spc="-100" baseline="0">
                <a:ln>
                  <a:noFill/>
                </a:ln>
                <a:solidFill>
                  <a:schemeClr val="tx2"/>
                </a:solidFill>
                <a:effectLst/>
                <a:latin typeface="+mj-lt"/>
                <a:ea typeface="+mj-ea"/>
                <a:cs typeface="+mj-cs"/>
              </a:defRPr>
            </a:lvl1pPr>
          </a:lstStyle>
          <a:p>
            <a:r>
              <a:rPr lang="en-US" dirty="0"/>
              <a:t>Taking a systems approach</a:t>
            </a:r>
          </a:p>
        </p:txBody>
      </p:sp>
      <p:sp>
        <p:nvSpPr>
          <p:cNvPr id="3" name="TextBox 2">
            <a:extLst>
              <a:ext uri="{FF2B5EF4-FFF2-40B4-BE49-F238E27FC236}">
                <a16:creationId xmlns:a16="http://schemas.microsoft.com/office/drawing/2014/main" id="{02529FAD-29C9-41E4-A0A4-B98F140A8A72}"/>
              </a:ext>
            </a:extLst>
          </p:cNvPr>
          <p:cNvSpPr txBox="1"/>
          <p:nvPr/>
        </p:nvSpPr>
        <p:spPr>
          <a:xfrm rot="16200000">
            <a:off x="6211459" y="2978581"/>
            <a:ext cx="2200274" cy="253916"/>
          </a:xfrm>
          <a:prstGeom prst="rect">
            <a:avLst/>
          </a:prstGeom>
          <a:noFill/>
        </p:spPr>
        <p:txBody>
          <a:bodyPr wrap="square" rtlCol="0">
            <a:spAutoFit/>
          </a:bodyPr>
          <a:lstStyle/>
          <a:p>
            <a:r>
              <a:rPr lang="en-US" sz="1050" i="1" dirty="0"/>
              <a:t>pedbikeimages.org- Megan Kanagy </a:t>
            </a:r>
          </a:p>
        </p:txBody>
      </p:sp>
    </p:spTree>
    <p:extLst>
      <p:ext uri="{BB962C8B-B14F-4D97-AF65-F5344CB8AC3E}">
        <p14:creationId xmlns:p14="http://schemas.microsoft.com/office/powerpoint/2010/main" val="27585118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a:xfrm>
            <a:off x="359507" y="205979"/>
            <a:ext cx="7909849" cy="960212"/>
          </a:xfrm>
        </p:spPr>
        <p:txBody>
          <a:bodyPr/>
          <a:lstStyle/>
          <a:p>
            <a:r>
              <a:rPr lang="en-US" dirty="0"/>
              <a:t>Recognizing Interconnectedness</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27</a:t>
            </a:fld>
            <a:endParaRPr lang="en-US" dirty="0"/>
          </a:p>
        </p:txBody>
      </p:sp>
      <p:pic>
        <p:nvPicPr>
          <p:cNvPr id="7" name="Picture 6" descr="Infographic which shows the interconnected loops of the following variables: Education &amp; access; health; wealth; land use; mobility; car ownership; kilometers driven; injuries; chronic disease. ">
            <a:extLst>
              <a:ext uri="{FF2B5EF4-FFF2-40B4-BE49-F238E27FC236}">
                <a16:creationId xmlns:a16="http://schemas.microsoft.com/office/drawing/2014/main" id="{089CB68B-8A4E-4E06-A53C-B123548BEE8C}"/>
              </a:ext>
            </a:extLst>
          </p:cNvPr>
          <p:cNvPicPr>
            <a:picLocks noChangeAspect="1"/>
          </p:cNvPicPr>
          <p:nvPr/>
        </p:nvPicPr>
        <p:blipFill>
          <a:blip r:embed="rId3"/>
          <a:stretch>
            <a:fillRect/>
          </a:stretch>
        </p:blipFill>
        <p:spPr>
          <a:xfrm>
            <a:off x="1407474" y="1166191"/>
            <a:ext cx="5863140" cy="3682104"/>
          </a:xfrm>
          <a:prstGeom prst="rect">
            <a:avLst/>
          </a:prstGeom>
        </p:spPr>
      </p:pic>
      <p:sp>
        <p:nvSpPr>
          <p:cNvPr id="5" name="TextBox 4">
            <a:extLst>
              <a:ext uri="{FF2B5EF4-FFF2-40B4-BE49-F238E27FC236}">
                <a16:creationId xmlns:a16="http://schemas.microsoft.com/office/drawing/2014/main" id="{52CA50DB-B836-4FD6-98F2-5DB1ABEEC5B7}"/>
              </a:ext>
            </a:extLst>
          </p:cNvPr>
          <p:cNvSpPr txBox="1"/>
          <p:nvPr/>
        </p:nvSpPr>
        <p:spPr>
          <a:xfrm>
            <a:off x="6054741" y="4810563"/>
            <a:ext cx="1356152" cy="253916"/>
          </a:xfrm>
          <a:prstGeom prst="rect">
            <a:avLst/>
          </a:prstGeom>
          <a:noFill/>
        </p:spPr>
        <p:txBody>
          <a:bodyPr wrap="square" rtlCol="0">
            <a:spAutoFit/>
          </a:bodyPr>
          <a:lstStyle/>
          <a:p>
            <a:r>
              <a:rPr lang="en-US" sz="1050" i="1" dirty="0"/>
              <a:t>Dr. Rod McClure</a:t>
            </a:r>
          </a:p>
        </p:txBody>
      </p:sp>
    </p:spTree>
    <p:extLst>
      <p:ext uri="{BB962C8B-B14F-4D97-AF65-F5344CB8AC3E}">
        <p14:creationId xmlns:p14="http://schemas.microsoft.com/office/powerpoint/2010/main" val="12240900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151F0-FEF4-4506-956E-FCAF16DFC25A}"/>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C161C99E-8DA8-44AA-9032-69F0DC18A58A}"/>
              </a:ext>
            </a:extLst>
          </p:cNvPr>
          <p:cNvSpPr>
            <a:spLocks noGrp="1"/>
          </p:cNvSpPr>
          <p:nvPr>
            <p:ph idx="1"/>
          </p:nvPr>
        </p:nvSpPr>
        <p:spPr/>
        <p:txBody>
          <a:bodyPr/>
          <a:lstStyle/>
          <a:p>
            <a:r>
              <a:rPr lang="en-US" dirty="0"/>
              <a:t>Designing for walking and bicycling can: </a:t>
            </a:r>
          </a:p>
          <a:p>
            <a:pPr lvl="1"/>
            <a:r>
              <a:rPr lang="en-US" dirty="0"/>
              <a:t>Benefit all road users</a:t>
            </a:r>
          </a:p>
          <a:p>
            <a:pPr lvl="1"/>
            <a:r>
              <a:rPr lang="en-US" dirty="0"/>
              <a:t>Promote physical activity</a:t>
            </a:r>
          </a:p>
          <a:p>
            <a:pPr lvl="1"/>
            <a:r>
              <a:rPr lang="en-US" dirty="0"/>
              <a:t>Support more equitable communities</a:t>
            </a:r>
          </a:p>
          <a:p>
            <a:pPr lvl="1"/>
            <a:r>
              <a:rPr lang="en-US" dirty="0"/>
              <a:t>Promote environmental stewardship</a:t>
            </a:r>
          </a:p>
          <a:p>
            <a:pPr lvl="1"/>
            <a:r>
              <a:rPr lang="en-US" dirty="0"/>
              <a:t>Improve the efficiency of our transportation system</a:t>
            </a:r>
          </a:p>
          <a:p>
            <a:pPr lvl="1"/>
            <a:endParaRPr lang="en-US" dirty="0"/>
          </a:p>
        </p:txBody>
      </p:sp>
      <p:sp>
        <p:nvSpPr>
          <p:cNvPr id="4" name="Slide Number Placeholder 3">
            <a:extLst>
              <a:ext uri="{FF2B5EF4-FFF2-40B4-BE49-F238E27FC236}">
                <a16:creationId xmlns:a16="http://schemas.microsoft.com/office/drawing/2014/main" id="{CC2CCD1E-5545-4B80-A7A8-B0AFDA23E1F4}"/>
              </a:ext>
            </a:extLst>
          </p:cNvPr>
          <p:cNvSpPr>
            <a:spLocks noGrp="1"/>
          </p:cNvSpPr>
          <p:nvPr>
            <p:ph type="sldNum" sz="quarter" idx="12"/>
          </p:nvPr>
        </p:nvSpPr>
        <p:spPr/>
        <p:txBody>
          <a:bodyPr/>
          <a:lstStyle/>
          <a:p>
            <a:fld id="{588A7B10-5B59-5847-A2D4-DA6B67CC2B64}" type="slidenum">
              <a:rPr lang="en-US" smtClean="0"/>
              <a:t>28</a:t>
            </a:fld>
            <a:endParaRPr lang="en-US"/>
          </a:p>
        </p:txBody>
      </p:sp>
    </p:spTree>
    <p:extLst>
      <p:ext uri="{BB962C8B-B14F-4D97-AF65-F5344CB8AC3E}">
        <p14:creationId xmlns:p14="http://schemas.microsoft.com/office/powerpoint/2010/main" val="19994896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a:xfrm>
            <a:off x="278369" y="4308389"/>
            <a:ext cx="8425656" cy="675504"/>
          </a:xfrm>
        </p:spPr>
        <p:txBody>
          <a:bodyPr/>
          <a:lstStyle/>
          <a:p>
            <a:r>
              <a:rPr lang="en-US" dirty="0"/>
              <a:t>Safety</a:t>
            </a:r>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3</a:t>
            </a:fld>
            <a:endParaRPr lang="en-US"/>
          </a:p>
        </p:txBody>
      </p:sp>
      <p:pic>
        <p:nvPicPr>
          <p:cNvPr id="7" name="Content Placeholder 5" descr="Crossing guard holds up a stop sign as a man and two kids cross the street near a school bus &#10;&#10;">
            <a:extLst>
              <a:ext uri="{FF2B5EF4-FFF2-40B4-BE49-F238E27FC236}">
                <a16:creationId xmlns:a16="http://schemas.microsoft.com/office/drawing/2014/main" id="{4550C9DD-0287-4D38-A55C-8D2631D3D95A}"/>
              </a:ext>
            </a:extLst>
          </p:cNvPr>
          <p:cNvPicPr>
            <a:picLocks noChangeAspect="1"/>
          </p:cNvPicPr>
          <p:nvPr/>
        </p:nvPicPr>
        <p:blipFill>
          <a:blip r:embed="rId3"/>
          <a:stretch>
            <a:fillRect/>
          </a:stretch>
        </p:blipFill>
        <p:spPr>
          <a:xfrm>
            <a:off x="380101" y="262562"/>
            <a:ext cx="5963034" cy="3978208"/>
          </a:xfrm>
          <a:prstGeom prst="rect">
            <a:avLst/>
          </a:prstGeom>
          <a:ln w="9525">
            <a:solidFill>
              <a:schemeClr val="tx2"/>
            </a:solidFill>
          </a:ln>
        </p:spPr>
      </p:pic>
      <p:sp>
        <p:nvSpPr>
          <p:cNvPr id="6" name="TextBox 5">
            <a:extLst>
              <a:ext uri="{FF2B5EF4-FFF2-40B4-BE49-F238E27FC236}">
                <a16:creationId xmlns:a16="http://schemas.microsoft.com/office/drawing/2014/main" id="{53B0C2DF-31F0-4D1D-989C-0D08E9803821}"/>
              </a:ext>
            </a:extLst>
          </p:cNvPr>
          <p:cNvSpPr txBox="1"/>
          <p:nvPr/>
        </p:nvSpPr>
        <p:spPr>
          <a:xfrm rot="16200000">
            <a:off x="4906284" y="3688517"/>
            <a:ext cx="3135312" cy="261610"/>
          </a:xfrm>
          <a:prstGeom prst="rect">
            <a:avLst/>
          </a:prstGeom>
          <a:noFill/>
        </p:spPr>
        <p:txBody>
          <a:bodyPr wrap="square" rtlCol="0">
            <a:spAutoFit/>
          </a:bodyPr>
          <a:lstStyle/>
          <a:p>
            <a:pPr algn="r"/>
            <a:r>
              <a:rPr lang="en-US" sz="1050" i="1" dirty="0"/>
              <a:t>pedbikeimages.org – Dan Burden</a:t>
            </a:r>
          </a:p>
        </p:txBody>
      </p:sp>
    </p:spTree>
    <p:extLst>
      <p:ext uri="{BB962C8B-B14F-4D97-AF65-F5344CB8AC3E}">
        <p14:creationId xmlns:p14="http://schemas.microsoft.com/office/powerpoint/2010/main" val="13723511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Safety Through Design</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333500"/>
            <a:ext cx="3429897" cy="3467100"/>
          </a:xfrm>
        </p:spPr>
        <p:txBody>
          <a:bodyPr>
            <a:normAutofit/>
          </a:bodyPr>
          <a:lstStyle/>
          <a:p>
            <a:r>
              <a:rPr lang="en-US" sz="2000" dirty="0"/>
              <a:t>Anticipate and design for active travel</a:t>
            </a:r>
          </a:p>
          <a:p>
            <a:r>
              <a:rPr lang="en-US" sz="2000" dirty="0"/>
              <a:t>Design considerations:</a:t>
            </a:r>
          </a:p>
          <a:p>
            <a:pPr lvl="1"/>
            <a:r>
              <a:rPr lang="en-US" sz="1800" dirty="0"/>
              <a:t>Safety (reduce conflicts)</a:t>
            </a:r>
          </a:p>
          <a:p>
            <a:pPr lvl="1"/>
            <a:r>
              <a:rPr lang="en-US" sz="1800" dirty="0"/>
              <a:t>Accessibility</a:t>
            </a:r>
          </a:p>
          <a:p>
            <a:pPr lvl="1"/>
            <a:r>
              <a:rPr lang="en-US" sz="1800" dirty="0"/>
              <a:t>Predictability</a:t>
            </a:r>
          </a:p>
          <a:p>
            <a:pPr lvl="1"/>
            <a:r>
              <a:rPr lang="en-US" sz="1800" dirty="0"/>
              <a:t>Visibility</a:t>
            </a:r>
          </a:p>
          <a:p>
            <a:pPr lvl="1"/>
            <a:r>
              <a:rPr lang="en-US" sz="1800" dirty="0"/>
              <a:t>Separation</a:t>
            </a:r>
          </a:p>
          <a:p>
            <a:pPr lvl="1"/>
            <a:r>
              <a:rPr lang="en-US" sz="1800" dirty="0"/>
              <a:t>Minimize delay</a:t>
            </a:r>
          </a:p>
          <a:p>
            <a:pPr lvl="1"/>
            <a:r>
              <a:rPr lang="en-US" sz="1800" dirty="0"/>
              <a:t>Context sensitivity </a:t>
            </a:r>
          </a:p>
          <a:p>
            <a:pPr lvl="1"/>
            <a:endParaRPr lang="en-US" sz="1800" dirty="0"/>
          </a:p>
          <a:p>
            <a:endParaRPr lang="en-US" sz="2000"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4</a:t>
            </a:fld>
            <a:endParaRPr lang="en-US" dirty="0"/>
          </a:p>
        </p:txBody>
      </p:sp>
      <p:pic>
        <p:nvPicPr>
          <p:cNvPr id="9" name="Picture 8" descr="A road with two lanes of automobile traffic, a bike lane with a biker in it, and a pedestrian walking on the sidewalk&#10;">
            <a:extLst>
              <a:ext uri="{FF2B5EF4-FFF2-40B4-BE49-F238E27FC236}">
                <a16:creationId xmlns:a16="http://schemas.microsoft.com/office/drawing/2014/main" id="{78F9C059-7D92-45A4-8326-3E8844305FEB}"/>
              </a:ext>
            </a:extLst>
          </p:cNvPr>
          <p:cNvPicPr>
            <a:picLocks noChangeAspect="1"/>
          </p:cNvPicPr>
          <p:nvPr/>
        </p:nvPicPr>
        <p:blipFill>
          <a:blip r:embed="rId3"/>
          <a:srcRect/>
          <a:stretch/>
        </p:blipFill>
        <p:spPr>
          <a:xfrm>
            <a:off x="4019846" y="1333500"/>
            <a:ext cx="4072233" cy="2774801"/>
          </a:xfrm>
          <a:prstGeom prst="rect">
            <a:avLst/>
          </a:prstGeom>
          <a:solidFill>
            <a:schemeClr val="tx1"/>
          </a:solidFill>
          <a:ln w="3175">
            <a:solidFill>
              <a:schemeClr val="tx2"/>
            </a:solidFill>
          </a:ln>
        </p:spPr>
      </p:pic>
      <p:sp>
        <p:nvSpPr>
          <p:cNvPr id="10" name="TextBox 9">
            <a:extLst>
              <a:ext uri="{FF2B5EF4-FFF2-40B4-BE49-F238E27FC236}">
                <a16:creationId xmlns:a16="http://schemas.microsoft.com/office/drawing/2014/main" id="{4D87B46E-0647-4E87-AEAD-090E3D6B38B9}"/>
              </a:ext>
            </a:extLst>
          </p:cNvPr>
          <p:cNvSpPr txBox="1"/>
          <p:nvPr/>
        </p:nvSpPr>
        <p:spPr>
          <a:xfrm>
            <a:off x="5643247" y="4124656"/>
            <a:ext cx="2452264" cy="253916"/>
          </a:xfrm>
          <a:prstGeom prst="rect">
            <a:avLst/>
          </a:prstGeom>
          <a:noFill/>
        </p:spPr>
        <p:txBody>
          <a:bodyPr wrap="square" rtlCol="0">
            <a:spAutoFit/>
          </a:bodyPr>
          <a:lstStyle/>
          <a:p>
            <a:pPr algn="r"/>
            <a:r>
              <a:rPr lang="en-US" sz="1050" i="1" dirty="0"/>
              <a:t>pedbikeimages.org – Ann McGrane</a:t>
            </a:r>
          </a:p>
        </p:txBody>
      </p:sp>
    </p:spTree>
    <p:extLst>
      <p:ext uri="{BB962C8B-B14F-4D97-AF65-F5344CB8AC3E}">
        <p14:creationId xmlns:p14="http://schemas.microsoft.com/office/powerpoint/2010/main" val="41143993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Safety in Numbers</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333500"/>
            <a:ext cx="2796647" cy="3467100"/>
          </a:xfrm>
        </p:spPr>
        <p:txBody>
          <a:bodyPr>
            <a:normAutofit/>
          </a:bodyPr>
          <a:lstStyle/>
          <a:p>
            <a:r>
              <a:rPr lang="en-US" sz="2000" dirty="0"/>
              <a:t>Inviting and inclusive design leads to increased use</a:t>
            </a:r>
          </a:p>
          <a:p>
            <a:r>
              <a:rPr lang="en-US" sz="2000" dirty="0"/>
              <a:t>More people on the street leads to more awareness/ expectation and improved safety and security</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5</a:t>
            </a:fld>
            <a:endParaRPr lang="en-US" dirty="0"/>
          </a:p>
        </p:txBody>
      </p:sp>
      <p:pic>
        <p:nvPicPr>
          <p:cNvPr id="7" name="Picture 6" descr="Trip-Based Pedestrian Fatality Rate vs. Pedestrian Trip Mode Share (2007-2011). Overall, there is an inverse correlation between mode share and fatality rate. Cities with high mode share such as New York have a lower fatality rate than cities such as Louisville with a low mode share. ">
            <a:extLst>
              <a:ext uri="{FF2B5EF4-FFF2-40B4-BE49-F238E27FC236}">
                <a16:creationId xmlns:a16="http://schemas.microsoft.com/office/drawing/2014/main" id="{3AE6DBD3-36E7-4814-995E-6EBD2AA34761}"/>
              </a:ext>
            </a:extLst>
          </p:cNvPr>
          <p:cNvPicPr>
            <a:picLocks noChangeAspect="1"/>
          </p:cNvPicPr>
          <p:nvPr/>
        </p:nvPicPr>
        <p:blipFill rotWithShape="1">
          <a:blip r:embed="rId3"/>
          <a:srcRect b="7826"/>
          <a:stretch/>
        </p:blipFill>
        <p:spPr>
          <a:xfrm>
            <a:off x="3362432" y="1063230"/>
            <a:ext cx="4837364" cy="3321958"/>
          </a:xfrm>
          <a:prstGeom prst="rect">
            <a:avLst/>
          </a:prstGeom>
        </p:spPr>
      </p:pic>
      <p:sp>
        <p:nvSpPr>
          <p:cNvPr id="6" name="TextBox 5">
            <a:extLst>
              <a:ext uri="{FF2B5EF4-FFF2-40B4-BE49-F238E27FC236}">
                <a16:creationId xmlns:a16="http://schemas.microsoft.com/office/drawing/2014/main" id="{5FE7921E-DAC9-4788-AB34-27625CBF6BD1}"/>
              </a:ext>
            </a:extLst>
          </p:cNvPr>
          <p:cNvSpPr txBox="1"/>
          <p:nvPr/>
        </p:nvSpPr>
        <p:spPr>
          <a:xfrm>
            <a:off x="5403149" y="4397158"/>
            <a:ext cx="2796647" cy="253916"/>
          </a:xfrm>
          <a:prstGeom prst="rect">
            <a:avLst/>
          </a:prstGeom>
          <a:noFill/>
        </p:spPr>
        <p:txBody>
          <a:bodyPr wrap="square" rtlCol="0">
            <a:spAutoFit/>
          </a:bodyPr>
          <a:lstStyle/>
          <a:p>
            <a:pPr algn="r"/>
            <a:r>
              <a:rPr lang="en-US" sz="1050" i="1" dirty="0"/>
              <a:t>R. Schneider, J. Vargo, A. </a:t>
            </a:r>
            <a:r>
              <a:rPr lang="en-US" sz="1050" i="1" dirty="0" err="1"/>
              <a:t>Sanatizadeh</a:t>
            </a:r>
            <a:r>
              <a:rPr lang="en-US" sz="1050" i="1" dirty="0"/>
              <a:t> (2017)</a:t>
            </a:r>
          </a:p>
        </p:txBody>
      </p:sp>
    </p:spTree>
    <p:extLst>
      <p:ext uri="{BB962C8B-B14F-4D97-AF65-F5344CB8AC3E}">
        <p14:creationId xmlns:p14="http://schemas.microsoft.com/office/powerpoint/2010/main" val="29054120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D44CB2-182A-48A9-BEA0-54DFE0D80FB0}"/>
              </a:ext>
            </a:extLst>
          </p:cNvPr>
          <p:cNvSpPr>
            <a:spLocks noGrp="1"/>
          </p:cNvSpPr>
          <p:nvPr>
            <p:ph type="title"/>
          </p:nvPr>
        </p:nvSpPr>
        <p:spPr/>
        <p:txBody>
          <a:bodyPr/>
          <a:lstStyle/>
          <a:p>
            <a:r>
              <a:rPr lang="en-US" dirty="0"/>
              <a:t>Safety for All</a:t>
            </a:r>
          </a:p>
        </p:txBody>
      </p:sp>
      <p:sp>
        <p:nvSpPr>
          <p:cNvPr id="4" name="Slide Number Placeholder 3">
            <a:extLst>
              <a:ext uri="{FF2B5EF4-FFF2-40B4-BE49-F238E27FC236}">
                <a16:creationId xmlns:a16="http://schemas.microsoft.com/office/drawing/2014/main" id="{38159C4E-0E56-47C2-8DCE-9ADED3EC01DB}"/>
              </a:ext>
            </a:extLst>
          </p:cNvPr>
          <p:cNvSpPr>
            <a:spLocks noGrp="1"/>
          </p:cNvSpPr>
          <p:nvPr>
            <p:ph type="sldNum" sz="quarter" idx="12"/>
          </p:nvPr>
        </p:nvSpPr>
        <p:spPr/>
        <p:txBody>
          <a:bodyPr/>
          <a:lstStyle/>
          <a:p>
            <a:fld id="{588A7B10-5B59-5847-A2D4-DA6B67CC2B64}" type="slidenum">
              <a:rPr lang="en-US" smtClean="0"/>
              <a:t>6</a:t>
            </a:fld>
            <a:endParaRPr lang="en-US"/>
          </a:p>
        </p:txBody>
      </p:sp>
      <p:pic>
        <p:nvPicPr>
          <p:cNvPr id="5" name="Picture 4" descr="Table. The left column contains the following items labeled &quot;countermeasure&quot;: high visibility crosswalk; traffic calming device/raised crosswalk/speed table; road diet; curb extension with parking restriction; improve lighting. The middle column contains items labeled &quot;CMFs and Other Estimated Pedestrian Safety Benefits&quot;. The right column contains items labeled &quot;Motor Vehicle CMFs and Crash Type Effects&quot;. Overall, the table shows that countermeasures designed to reduce crashes for pedestrians almost always lead to reduced crashes for motorists as well. ">
            <a:extLst>
              <a:ext uri="{FF2B5EF4-FFF2-40B4-BE49-F238E27FC236}">
                <a16:creationId xmlns:a16="http://schemas.microsoft.com/office/drawing/2014/main" id="{7497504A-1381-4196-B689-602256977797}"/>
              </a:ext>
            </a:extLst>
          </p:cNvPr>
          <p:cNvPicPr>
            <a:picLocks noChangeAspect="1"/>
          </p:cNvPicPr>
          <p:nvPr/>
        </p:nvPicPr>
        <p:blipFill>
          <a:blip r:embed="rId3"/>
          <a:srcRect/>
          <a:stretch/>
        </p:blipFill>
        <p:spPr>
          <a:xfrm>
            <a:off x="553320" y="1998221"/>
            <a:ext cx="7232375" cy="2804389"/>
          </a:xfrm>
          <a:prstGeom prst="rect">
            <a:avLst/>
          </a:prstGeom>
        </p:spPr>
      </p:pic>
      <p:sp>
        <p:nvSpPr>
          <p:cNvPr id="6" name="Content Placeholder 4">
            <a:extLst>
              <a:ext uri="{FF2B5EF4-FFF2-40B4-BE49-F238E27FC236}">
                <a16:creationId xmlns:a16="http://schemas.microsoft.com/office/drawing/2014/main" id="{A48CB967-3027-4094-A393-6DCB24CA24D0}"/>
              </a:ext>
            </a:extLst>
          </p:cNvPr>
          <p:cNvSpPr>
            <a:spLocks noGrp="1"/>
          </p:cNvSpPr>
          <p:nvPr>
            <p:ph idx="1"/>
          </p:nvPr>
        </p:nvSpPr>
        <p:spPr>
          <a:xfrm>
            <a:off x="4547982" y="4802610"/>
            <a:ext cx="3237713" cy="340890"/>
          </a:xfrm>
        </p:spPr>
        <p:txBody>
          <a:bodyPr>
            <a:noAutofit/>
          </a:bodyPr>
          <a:lstStyle/>
          <a:p>
            <a:pPr marL="0" indent="0" algn="r">
              <a:buNone/>
            </a:pPr>
            <a:r>
              <a:rPr lang="en-US" sz="1050" i="1" dirty="0"/>
              <a:t>NCHRP 893: Systemic Pedestrian Safety Analyses</a:t>
            </a:r>
          </a:p>
        </p:txBody>
      </p:sp>
      <p:sp>
        <p:nvSpPr>
          <p:cNvPr id="7" name="Rectangle 6">
            <a:extLst>
              <a:ext uri="{FF2B5EF4-FFF2-40B4-BE49-F238E27FC236}">
                <a16:creationId xmlns:a16="http://schemas.microsoft.com/office/drawing/2014/main" id="{05C8CE36-3D52-4AFF-94C0-6DAC07D28C9C}"/>
              </a:ext>
            </a:extLst>
          </p:cNvPr>
          <p:cNvSpPr/>
          <p:nvPr/>
        </p:nvSpPr>
        <p:spPr>
          <a:xfrm>
            <a:off x="446808" y="1151902"/>
            <a:ext cx="7338887" cy="646331"/>
          </a:xfrm>
          <a:prstGeom prst="rect">
            <a:avLst/>
          </a:prstGeom>
        </p:spPr>
        <p:txBody>
          <a:bodyPr wrap="square">
            <a:spAutoFit/>
          </a:bodyPr>
          <a:lstStyle/>
          <a:p>
            <a:pPr>
              <a:buClr>
                <a:schemeClr val="accent1"/>
              </a:buClr>
            </a:pPr>
            <a:r>
              <a:rPr lang="en-US" dirty="0"/>
              <a:t>Designing for the most vulnerable road users translates to safety benefits for less vulnerable road users as well</a:t>
            </a:r>
          </a:p>
        </p:txBody>
      </p:sp>
      <p:sp>
        <p:nvSpPr>
          <p:cNvPr id="3" name="Arrow: Down 2">
            <a:extLst>
              <a:ext uri="{FF2B5EF4-FFF2-40B4-BE49-F238E27FC236}">
                <a16:creationId xmlns:a16="http://schemas.microsoft.com/office/drawing/2014/main" id="{800EDBE4-44B5-4DF5-A3A7-BC527FE6BBB0}"/>
              </a:ext>
            </a:extLst>
          </p:cNvPr>
          <p:cNvSpPr/>
          <p:nvPr/>
        </p:nvSpPr>
        <p:spPr>
          <a:xfrm>
            <a:off x="5573866" y="1547865"/>
            <a:ext cx="341906" cy="523154"/>
          </a:xfrm>
          <a:prstGeom prst="downArrow">
            <a:avLst/>
          </a:prstGeom>
          <a:ln>
            <a:solidFill>
              <a:schemeClr val="tx2"/>
            </a:solidFill>
          </a:ln>
        </p:spPr>
        <p:style>
          <a:lnRef idx="2">
            <a:schemeClr val="accent1">
              <a:shade val="50000"/>
            </a:schemeClr>
          </a:lnRef>
          <a:fillRef idx="1002">
            <a:schemeClr val="lt2"/>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40855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a:xfrm>
            <a:off x="278368" y="4274447"/>
            <a:ext cx="8425656" cy="675504"/>
          </a:xfrm>
        </p:spPr>
        <p:txBody>
          <a:bodyPr/>
          <a:lstStyle/>
          <a:p>
            <a:r>
              <a:rPr lang="en-US" dirty="0"/>
              <a:t>Equity</a:t>
            </a:r>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7</a:t>
            </a:fld>
            <a:endParaRPr lang="en-US"/>
          </a:p>
        </p:txBody>
      </p:sp>
    </p:spTree>
    <p:extLst>
      <p:ext uri="{BB962C8B-B14F-4D97-AF65-F5344CB8AC3E}">
        <p14:creationId xmlns:p14="http://schemas.microsoft.com/office/powerpoint/2010/main" val="12698074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Pathways to Equity</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41618" y="1172817"/>
            <a:ext cx="3890139" cy="3764704"/>
          </a:xfrm>
        </p:spPr>
        <p:txBody>
          <a:bodyPr>
            <a:normAutofit/>
          </a:bodyPr>
          <a:lstStyle/>
          <a:p>
            <a:r>
              <a:rPr lang="en-US" sz="2000" dirty="0"/>
              <a:t>Walkable places = offset the high cost of housing and transportation</a:t>
            </a:r>
          </a:p>
          <a:p>
            <a:r>
              <a:rPr lang="en-US" sz="2000" dirty="0"/>
              <a:t>Improved access to employment and education opportunities</a:t>
            </a:r>
          </a:p>
          <a:p>
            <a:r>
              <a:rPr lang="en-US" sz="2000" dirty="0"/>
              <a:t>Promote physical activity for people with high risk of inactivity in rural areas </a:t>
            </a:r>
          </a:p>
          <a:p>
            <a:r>
              <a:rPr lang="en-US" sz="2000" dirty="0"/>
              <a:t>Can provide opportunities for community revitalization</a:t>
            </a:r>
          </a:p>
          <a:p>
            <a:endParaRPr lang="en-US" sz="2000"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8</a:t>
            </a:fld>
            <a:endParaRPr lang="en-US" dirty="0"/>
          </a:p>
        </p:txBody>
      </p:sp>
      <p:sp>
        <p:nvSpPr>
          <p:cNvPr id="7" name="TextBox 6">
            <a:extLst>
              <a:ext uri="{FF2B5EF4-FFF2-40B4-BE49-F238E27FC236}">
                <a16:creationId xmlns:a16="http://schemas.microsoft.com/office/drawing/2014/main" id="{461E4ADD-77DE-41E6-A03F-04292104A5DB}"/>
              </a:ext>
            </a:extLst>
          </p:cNvPr>
          <p:cNvSpPr txBox="1"/>
          <p:nvPr/>
        </p:nvSpPr>
        <p:spPr>
          <a:xfrm>
            <a:off x="5046986" y="3847932"/>
            <a:ext cx="3135312" cy="261610"/>
          </a:xfrm>
          <a:prstGeom prst="rect">
            <a:avLst/>
          </a:prstGeom>
          <a:noFill/>
        </p:spPr>
        <p:txBody>
          <a:bodyPr wrap="square" rtlCol="0">
            <a:spAutoFit/>
          </a:bodyPr>
          <a:lstStyle/>
          <a:p>
            <a:pPr algn="r"/>
            <a:r>
              <a:rPr lang="en-US" sz="1050" i="1" dirty="0"/>
              <a:t>pedbikeimages.org – </a:t>
            </a:r>
            <a:r>
              <a:rPr lang="en-US" sz="1050" i="1" dirty="0" err="1"/>
              <a:t>Lyubov</a:t>
            </a:r>
            <a:r>
              <a:rPr lang="en-US" sz="1050" i="1" dirty="0"/>
              <a:t> </a:t>
            </a:r>
            <a:r>
              <a:rPr lang="en-US" sz="1050" i="1" dirty="0" err="1"/>
              <a:t>Zuyeva</a:t>
            </a:r>
            <a:endParaRPr lang="en-US" sz="1050" i="1" dirty="0"/>
          </a:p>
        </p:txBody>
      </p:sp>
      <p:pic>
        <p:nvPicPr>
          <p:cNvPr id="6" name="Picture 5" descr="Greenway trail in Waynesville, NC ">
            <a:extLst>
              <a:ext uri="{FF2B5EF4-FFF2-40B4-BE49-F238E27FC236}">
                <a16:creationId xmlns:a16="http://schemas.microsoft.com/office/drawing/2014/main" id="{C1C73761-8336-4EC2-B2F8-959E078D9F53}"/>
              </a:ext>
            </a:extLst>
          </p:cNvPr>
          <p:cNvPicPr>
            <a:picLocks noChangeAspect="1"/>
          </p:cNvPicPr>
          <p:nvPr/>
        </p:nvPicPr>
        <p:blipFill>
          <a:blip r:embed="rId3"/>
          <a:srcRect/>
          <a:stretch/>
        </p:blipFill>
        <p:spPr>
          <a:xfrm>
            <a:off x="4483555" y="1172817"/>
            <a:ext cx="3604203" cy="2703153"/>
          </a:xfrm>
          <a:prstGeom prst="rect">
            <a:avLst/>
          </a:prstGeom>
          <a:ln w="9525">
            <a:solidFill>
              <a:schemeClr val="tx2"/>
            </a:solidFill>
          </a:ln>
        </p:spPr>
      </p:pic>
    </p:spTree>
    <p:extLst>
      <p:ext uri="{BB962C8B-B14F-4D97-AF65-F5344CB8AC3E}">
        <p14:creationId xmlns:p14="http://schemas.microsoft.com/office/powerpoint/2010/main" val="16258718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sz="3600" dirty="0"/>
              <a:t>Serving People of all Ages and Abilities</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333500"/>
            <a:ext cx="3726803" cy="3467100"/>
          </a:xfrm>
        </p:spPr>
        <p:txBody>
          <a:bodyPr/>
          <a:lstStyle/>
          <a:p>
            <a:r>
              <a:rPr lang="en-US" dirty="0"/>
              <a:t>Accessibility vs. mobility</a:t>
            </a:r>
          </a:p>
          <a:p>
            <a:r>
              <a:rPr lang="en-US" dirty="0"/>
              <a:t>Vulnerable populations</a:t>
            </a:r>
          </a:p>
          <a:p>
            <a:r>
              <a:rPr lang="en-US" dirty="0"/>
              <a:t>Different road users have different needs and levels of comfort</a:t>
            </a:r>
          </a:p>
          <a:p>
            <a:endParaRPr lang="en-US" dirty="0"/>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9</a:t>
            </a:fld>
            <a:endParaRPr lang="en-US" dirty="0"/>
          </a:p>
        </p:txBody>
      </p:sp>
      <p:pic>
        <p:nvPicPr>
          <p:cNvPr id="9" name="Picture 8" descr="An elderly man on a motorized wheelchair moves down a sidewalk ">
            <a:extLst>
              <a:ext uri="{FF2B5EF4-FFF2-40B4-BE49-F238E27FC236}">
                <a16:creationId xmlns:a16="http://schemas.microsoft.com/office/drawing/2014/main" id="{8AB20104-FF77-4689-AABF-D0FC07C9DEDC}"/>
              </a:ext>
            </a:extLst>
          </p:cNvPr>
          <p:cNvPicPr>
            <a:picLocks noChangeAspect="1"/>
          </p:cNvPicPr>
          <p:nvPr/>
        </p:nvPicPr>
        <p:blipFill>
          <a:blip r:embed="rId3"/>
          <a:srcRect/>
          <a:stretch/>
        </p:blipFill>
        <p:spPr>
          <a:xfrm>
            <a:off x="4460789" y="1335222"/>
            <a:ext cx="3726801" cy="2743077"/>
          </a:xfrm>
          <a:prstGeom prst="rect">
            <a:avLst/>
          </a:prstGeom>
          <a:ln>
            <a:solidFill>
              <a:schemeClr val="tx1"/>
            </a:solidFill>
          </a:ln>
        </p:spPr>
      </p:pic>
      <p:sp>
        <p:nvSpPr>
          <p:cNvPr id="8" name="TextBox 7">
            <a:extLst>
              <a:ext uri="{FF2B5EF4-FFF2-40B4-BE49-F238E27FC236}">
                <a16:creationId xmlns:a16="http://schemas.microsoft.com/office/drawing/2014/main" id="{B59FDFB1-FE5E-4F48-9CC9-A0593AC0B5A2}"/>
              </a:ext>
            </a:extLst>
          </p:cNvPr>
          <p:cNvSpPr txBox="1"/>
          <p:nvPr/>
        </p:nvSpPr>
        <p:spPr>
          <a:xfrm>
            <a:off x="5052279" y="4088682"/>
            <a:ext cx="3135312" cy="261610"/>
          </a:xfrm>
          <a:prstGeom prst="rect">
            <a:avLst/>
          </a:prstGeom>
          <a:noFill/>
        </p:spPr>
        <p:txBody>
          <a:bodyPr wrap="square" rtlCol="0">
            <a:spAutoFit/>
          </a:bodyPr>
          <a:lstStyle/>
          <a:p>
            <a:pPr algn="r"/>
            <a:r>
              <a:rPr lang="en-US" sz="1050" i="1" dirty="0"/>
              <a:t>pedbikeimages.org – Dan Burden</a:t>
            </a:r>
          </a:p>
        </p:txBody>
      </p:sp>
    </p:spTree>
    <p:extLst>
      <p:ext uri="{BB962C8B-B14F-4D97-AF65-F5344CB8AC3E}">
        <p14:creationId xmlns:p14="http://schemas.microsoft.com/office/powerpoint/2010/main" val="171516269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SRC_FHWA_16x9">
  <a:themeElements>
    <a:clrScheme name="DOT">
      <a:dk1>
        <a:srgbClr val="2F2B20"/>
      </a:dk1>
      <a:lt1>
        <a:srgbClr val="FFFFFF"/>
      </a:lt1>
      <a:dk2>
        <a:srgbClr val="005799"/>
      </a:dk2>
      <a:lt2>
        <a:srgbClr val="B8D2E6"/>
      </a:lt2>
      <a:accent1>
        <a:srgbClr val="A9A9A9"/>
      </a:accent1>
      <a:accent2>
        <a:srgbClr val="BEBEBE"/>
      </a:accent2>
      <a:accent3>
        <a:srgbClr val="D2D2D2"/>
      </a:accent3>
      <a:accent4>
        <a:srgbClr val="A3A3A3"/>
      </a:accent4>
      <a:accent5>
        <a:srgbClr val="C8C8C8"/>
      </a:accent5>
      <a:accent6>
        <a:srgbClr val="B1B1B1"/>
      </a:accent6>
      <a:hlink>
        <a:srgbClr val="005799"/>
      </a:hlink>
      <a:folHlink>
        <a:srgbClr val="4C7899"/>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HSRC_FHWA_16x9</Template>
  <TotalTime>2793</TotalTime>
  <Words>5186</Words>
  <Application>Microsoft Office PowerPoint</Application>
  <PresentationFormat>On-screen Show (16:9)</PresentationFormat>
  <Paragraphs>368</Paragraphs>
  <Slides>28</Slides>
  <Notes>26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Calibri</vt:lpstr>
      <vt:lpstr>Franklin Gothic Medium</vt:lpstr>
      <vt:lpstr>HSRC_FHWA_16x9</vt:lpstr>
      <vt:lpstr>The Benefits of Designing Streets for Walking and Bicycling</vt:lpstr>
      <vt:lpstr>Module Outline</vt:lpstr>
      <vt:lpstr>Safety</vt:lpstr>
      <vt:lpstr>Safety Through Design</vt:lpstr>
      <vt:lpstr>Safety in Numbers</vt:lpstr>
      <vt:lpstr>Safety for All</vt:lpstr>
      <vt:lpstr>Equity</vt:lpstr>
      <vt:lpstr>Pathways to Equity</vt:lpstr>
      <vt:lpstr>Serving People of all Ages and Abilities</vt:lpstr>
      <vt:lpstr>health</vt:lpstr>
      <vt:lpstr>Individual Health</vt:lpstr>
      <vt:lpstr>PowerPoint Presentation</vt:lpstr>
      <vt:lpstr>Community Health</vt:lpstr>
      <vt:lpstr>The Health Risks of Inaction</vt:lpstr>
      <vt:lpstr>Health and Aging in Place</vt:lpstr>
      <vt:lpstr>PowerPoint Presentation</vt:lpstr>
      <vt:lpstr>Inefficiencies and Impacts of Auto-Oriented Transportation </vt:lpstr>
      <vt:lpstr>Greener Infrastructure</vt:lpstr>
      <vt:lpstr>PowerPoint Presentation</vt:lpstr>
      <vt:lpstr>Community Vitality</vt:lpstr>
      <vt:lpstr>Community Vitality</vt:lpstr>
      <vt:lpstr>Community Vitality</vt:lpstr>
      <vt:lpstr>PowerPoint Presentation</vt:lpstr>
      <vt:lpstr>Transportation Efficiency</vt:lpstr>
      <vt:lpstr>Efficiency &amp; Cost of Projects </vt:lpstr>
      <vt:lpstr>PowerPoint Presentation</vt:lpstr>
      <vt:lpstr>Recognizing Interconnectedness</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Title</dc:title>
  <dc:creator>Kristen Brookshire</dc:creator>
  <cp:lastModifiedBy>Brookshire, Kristen Holly</cp:lastModifiedBy>
  <cp:revision>201</cp:revision>
  <dcterms:created xsi:type="dcterms:W3CDTF">2019-02-14T20:40:13Z</dcterms:created>
  <dcterms:modified xsi:type="dcterms:W3CDTF">2019-09-30T19:36:48Z</dcterms:modified>
</cp:coreProperties>
</file>